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3" r:id="rId2"/>
    <p:sldId id="311" r:id="rId3"/>
    <p:sldId id="312" r:id="rId4"/>
    <p:sldId id="314" r:id="rId5"/>
    <p:sldId id="315" r:id="rId6"/>
    <p:sldId id="316" r:id="rId7"/>
    <p:sldId id="256" r:id="rId8"/>
    <p:sldId id="257" r:id="rId9"/>
    <p:sldId id="258" r:id="rId10"/>
    <p:sldId id="259" r:id="rId11"/>
    <p:sldId id="260" r:id="rId12"/>
    <p:sldId id="261" r:id="rId13"/>
    <p:sldId id="262" r:id="rId14"/>
    <p:sldId id="264" r:id="rId15"/>
    <p:sldId id="265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6" r:id="rId43"/>
    <p:sldId id="295" r:id="rId44"/>
    <p:sldId id="294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3" r:id="rId60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zione predefinita" id="{7702A097-08D5-4D34-BC4C-F106CE1F08EF}">
          <p14:sldIdLst>
            <p14:sldId id="263"/>
            <p14:sldId id="311"/>
            <p14:sldId id="312"/>
            <p14:sldId id="314"/>
            <p14:sldId id="315"/>
            <p14:sldId id="316"/>
          </p14:sldIdLst>
        </p14:section>
        <p14:section name="Prime prove, meno attendibili" id="{996DCF2C-66A2-4969-B606-D74D6EFFB4E6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4"/>
          </p14:sldIdLst>
        </p14:section>
        <p14:section name="Più attendibili" id="{3147A806-DA10-4297-B6F1-76100D4B0741}">
          <p14:sldIdLst>
            <p14:sldId id="265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7"/>
            <p14:sldId id="288"/>
            <p14:sldId id="289"/>
            <p14:sldId id="290"/>
            <p14:sldId id="291"/>
            <p14:sldId id="292"/>
            <p14:sldId id="293"/>
            <p14:sldId id="296"/>
            <p14:sldId id="295"/>
            <p14:sldId id="294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  <p14:sldId id="31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Stile medio 2 - Colore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Stile medio 2 - Colore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10A1B5D5-9B99-4C35-A422-299274C87663}" styleName="Stile medio 1 - Colore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00A15C55-8517-42AA-B614-E9B94910E393}" styleName="Stile medio 2 - Colore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114" autoAdjust="0"/>
    <p:restoredTop sz="96404" autoAdjust="0"/>
  </p:normalViewPr>
  <p:slideViewPr>
    <p:cSldViewPr snapToGrid="0">
      <p:cViewPr varScale="1">
        <p:scale>
          <a:sx n="112" d="100"/>
          <a:sy n="112" d="100"/>
        </p:scale>
        <p:origin x="57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 smtClean="0"/>
              <a:t>Fare clic per modificare lo stile del sottotitolo dello schema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D1AB6-B9D3-42D0-A8D4-52BF75A79D37}" type="datetimeFigureOut">
              <a:rPr lang="it-IT" smtClean="0"/>
              <a:t>10/10/2019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BB4EC3-D08E-4E83-822D-48F2A92F75A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243426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 smtClean="0"/>
              <a:t>Modifica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D1AB6-B9D3-42D0-A8D4-52BF75A79D37}" type="datetimeFigureOut">
              <a:rPr lang="it-IT" smtClean="0"/>
              <a:t>10/10/2019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BB4EC3-D08E-4E83-822D-48F2A92F75A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678110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 smtClean="0"/>
              <a:t>Modifica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D1AB6-B9D3-42D0-A8D4-52BF75A79D37}" type="datetimeFigureOut">
              <a:rPr lang="it-IT" smtClean="0"/>
              <a:t>10/10/2019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BB4EC3-D08E-4E83-822D-48F2A92F75A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941349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 smtClean="0"/>
              <a:t>Modifica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D1AB6-B9D3-42D0-A8D4-52BF75A79D37}" type="datetimeFigureOut">
              <a:rPr lang="it-IT" smtClean="0"/>
              <a:t>10/10/2019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BB4EC3-D08E-4E83-822D-48F2A92F75A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232395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D1AB6-B9D3-42D0-A8D4-52BF75A79D37}" type="datetimeFigureOut">
              <a:rPr lang="it-IT" smtClean="0"/>
              <a:t>10/10/2019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BB4EC3-D08E-4E83-822D-48F2A92F75A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662625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 smtClean="0"/>
              <a:t>Modifica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 smtClean="0"/>
              <a:t>Modifica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D1AB6-B9D3-42D0-A8D4-52BF75A79D37}" type="datetimeFigureOut">
              <a:rPr lang="it-IT" smtClean="0"/>
              <a:t>10/10/2019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BB4EC3-D08E-4E83-822D-48F2A92F75A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56169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 smtClean="0"/>
              <a:t>Modifica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 smtClean="0"/>
              <a:t>Modifica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D1AB6-B9D3-42D0-A8D4-52BF75A79D37}" type="datetimeFigureOut">
              <a:rPr lang="it-IT" smtClean="0"/>
              <a:t>10/10/2019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BB4EC3-D08E-4E83-822D-48F2A92F75A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089012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D1AB6-B9D3-42D0-A8D4-52BF75A79D37}" type="datetimeFigureOut">
              <a:rPr lang="it-IT" smtClean="0"/>
              <a:t>10/10/2019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BB4EC3-D08E-4E83-822D-48F2A92F75A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043985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D1AB6-B9D3-42D0-A8D4-52BF75A79D37}" type="datetimeFigureOut">
              <a:rPr lang="it-IT" smtClean="0"/>
              <a:t>10/10/2019</a:t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BB4EC3-D08E-4E83-822D-48F2A92F75A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287140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 smtClean="0"/>
              <a:t>Modifica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D1AB6-B9D3-42D0-A8D4-52BF75A79D37}" type="datetimeFigureOut">
              <a:rPr lang="it-IT" smtClean="0"/>
              <a:t>10/10/2019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BB4EC3-D08E-4E83-822D-48F2A92F75A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137397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D1AB6-B9D3-42D0-A8D4-52BF75A79D37}" type="datetimeFigureOut">
              <a:rPr lang="it-IT" smtClean="0"/>
              <a:t>10/10/2019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BB4EC3-D08E-4E83-822D-48F2A92F75A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816942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smtClean="0"/>
              <a:t>Modifica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BD1AB6-B9D3-42D0-A8D4-52BF75A79D37}" type="datetimeFigureOut">
              <a:rPr lang="it-IT" smtClean="0"/>
              <a:t>10/10/2019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BB4EC3-D08E-4E83-822D-48F2A92F75A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707655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2612886"/>
              </p:ext>
            </p:extLst>
          </p:nvPr>
        </p:nvGraphicFramePr>
        <p:xfrm>
          <a:off x="3528274" y="3574469"/>
          <a:ext cx="6595273" cy="29667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294876">
                  <a:extLst>
                    <a:ext uri="{9D8B030D-6E8A-4147-A177-3AD203B41FA5}">
                      <a16:colId xmlns:a16="http://schemas.microsoft.com/office/drawing/2014/main" val="108659817"/>
                    </a:ext>
                  </a:extLst>
                </a:gridCol>
                <a:gridCol w="2824681">
                  <a:extLst>
                    <a:ext uri="{9D8B030D-6E8A-4147-A177-3AD203B41FA5}">
                      <a16:colId xmlns:a16="http://schemas.microsoft.com/office/drawing/2014/main" val="1885120598"/>
                    </a:ext>
                  </a:extLst>
                </a:gridCol>
                <a:gridCol w="1475716">
                  <a:extLst>
                    <a:ext uri="{9D8B030D-6E8A-4147-A177-3AD203B41FA5}">
                      <a16:colId xmlns:a16="http://schemas.microsoft.com/office/drawing/2014/main" val="8630764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sz="1600" dirty="0" smtClean="0"/>
                        <a:t>Dispositivo</a:t>
                      </a:r>
                      <a:endParaRPr lang="it-IT" sz="16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7200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 smtClean="0"/>
                        <a:t>Casa produttrice</a:t>
                      </a:r>
                      <a:endParaRPr lang="it-IT" sz="16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7200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 smtClean="0"/>
                        <a:t>Sensibilità</a:t>
                      </a:r>
                      <a:endParaRPr lang="it-IT" sz="16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72000" marR="0" marT="0" marB="0" anchor="ctr"/>
                </a:tc>
                <a:extLst>
                  <a:ext uri="{0D108BD9-81ED-4DB2-BD59-A6C34878D82A}">
                    <a16:rowId xmlns:a16="http://schemas.microsoft.com/office/drawing/2014/main" val="21286147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sz="1600" dirty="0" smtClean="0"/>
                        <a:t>Martello AU02-BNC</a:t>
                      </a:r>
                      <a:endParaRPr lang="it-IT" sz="16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7200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 err="1" smtClean="0"/>
                        <a:t>APTechnology</a:t>
                      </a:r>
                      <a:r>
                        <a:rPr lang="it-IT" sz="1600" dirty="0" smtClean="0"/>
                        <a:t> International</a:t>
                      </a:r>
                      <a:r>
                        <a:rPr lang="it-IT" sz="1600" baseline="0" dirty="0" smtClean="0"/>
                        <a:t> B.V.</a:t>
                      </a:r>
                      <a:endParaRPr lang="it-IT" sz="1600" dirty="0" smtClean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7200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 smtClean="0"/>
                        <a:t>1.6 </a:t>
                      </a:r>
                      <a:r>
                        <a:rPr lang="it-IT" sz="1600" dirty="0" err="1" smtClean="0"/>
                        <a:t>mV</a:t>
                      </a:r>
                      <a:r>
                        <a:rPr lang="it-IT" sz="1600" dirty="0" smtClean="0"/>
                        <a:t>/g</a:t>
                      </a:r>
                      <a:endParaRPr lang="it-IT" sz="16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72000" marR="0" marT="0" marB="0" anchor="ctr"/>
                </a:tc>
                <a:extLst>
                  <a:ext uri="{0D108BD9-81ED-4DB2-BD59-A6C34878D82A}">
                    <a16:rowId xmlns:a16="http://schemas.microsoft.com/office/drawing/2014/main" val="29729393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sz="1600" dirty="0" smtClean="0"/>
                        <a:t>Accelerometro 352C03</a:t>
                      </a:r>
                      <a:endParaRPr lang="it-IT" sz="16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7200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 smtClean="0"/>
                        <a:t>PCB </a:t>
                      </a:r>
                      <a:r>
                        <a:rPr lang="it-IT" sz="1600" dirty="0" err="1" smtClean="0"/>
                        <a:t>Piezotronics</a:t>
                      </a:r>
                      <a:endParaRPr lang="it-IT" sz="16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7200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 smtClean="0"/>
                        <a:t>10.03 </a:t>
                      </a:r>
                      <a:r>
                        <a:rPr lang="it-IT" sz="1600" dirty="0" err="1" smtClean="0"/>
                        <a:t>mV</a:t>
                      </a:r>
                      <a:r>
                        <a:rPr lang="it-IT" sz="1600" dirty="0" smtClean="0"/>
                        <a:t>/g</a:t>
                      </a:r>
                      <a:endParaRPr lang="it-IT" sz="16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72000" marR="0" marT="0" marB="0" anchor="ctr"/>
                </a:tc>
                <a:extLst>
                  <a:ext uri="{0D108BD9-81ED-4DB2-BD59-A6C34878D82A}">
                    <a16:rowId xmlns:a16="http://schemas.microsoft.com/office/drawing/2014/main" val="31573147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600" dirty="0" smtClean="0"/>
                        <a:t>Accelerometro 32163</a:t>
                      </a:r>
                      <a:endParaRPr lang="it-IT" sz="1600" dirty="0" smtClean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7200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600" dirty="0" err="1" smtClean="0"/>
                        <a:t>Brüel</a:t>
                      </a:r>
                      <a:r>
                        <a:rPr lang="it-IT" sz="1600" dirty="0" smtClean="0"/>
                        <a:t> &amp; </a:t>
                      </a:r>
                      <a:r>
                        <a:rPr lang="it-IT" sz="1600" dirty="0" err="1" smtClean="0"/>
                        <a:t>Kjær</a:t>
                      </a:r>
                      <a:endParaRPr lang="it-IT" sz="1600" dirty="0" smtClean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7200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 smtClean="0"/>
                        <a:t>95.80 </a:t>
                      </a:r>
                      <a:r>
                        <a:rPr lang="it-IT" sz="1600" dirty="0" err="1" smtClean="0"/>
                        <a:t>mV</a:t>
                      </a:r>
                      <a:r>
                        <a:rPr lang="it-IT" sz="1600" dirty="0" smtClean="0"/>
                        <a:t>/g</a:t>
                      </a:r>
                      <a:endParaRPr lang="it-IT" sz="16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72000" marR="0" marT="0" marB="0" anchor="ctr"/>
                </a:tc>
                <a:extLst>
                  <a:ext uri="{0D108BD9-81ED-4DB2-BD59-A6C34878D82A}">
                    <a16:rowId xmlns:a16="http://schemas.microsoft.com/office/drawing/2014/main" val="372681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600" dirty="0" smtClean="0"/>
                        <a:t>Accelerometro 32164</a:t>
                      </a:r>
                      <a:endParaRPr lang="it-IT" sz="1600" dirty="0" smtClean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7200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600" dirty="0" err="1" smtClean="0"/>
                        <a:t>Brüel</a:t>
                      </a:r>
                      <a:r>
                        <a:rPr lang="it-IT" sz="1600" dirty="0" smtClean="0"/>
                        <a:t> &amp; </a:t>
                      </a:r>
                      <a:r>
                        <a:rPr lang="it-IT" sz="1600" dirty="0" err="1" smtClean="0"/>
                        <a:t>Kjær</a:t>
                      </a:r>
                      <a:endParaRPr lang="it-IT" sz="1600" dirty="0" smtClean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7200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 smtClean="0"/>
                        <a:t>95.85 </a:t>
                      </a:r>
                      <a:r>
                        <a:rPr lang="it-IT" sz="1600" dirty="0" err="1" smtClean="0"/>
                        <a:t>mV</a:t>
                      </a:r>
                      <a:r>
                        <a:rPr lang="it-IT" sz="1600" dirty="0" smtClean="0"/>
                        <a:t>/g</a:t>
                      </a:r>
                      <a:endParaRPr lang="it-IT" sz="16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72000" marR="0" marT="0" marB="0" anchor="ctr"/>
                </a:tc>
                <a:extLst>
                  <a:ext uri="{0D108BD9-81ED-4DB2-BD59-A6C34878D82A}">
                    <a16:rowId xmlns:a16="http://schemas.microsoft.com/office/drawing/2014/main" val="2178761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600" dirty="0" smtClean="0"/>
                        <a:t>Accelerometro 32165</a:t>
                      </a:r>
                      <a:endParaRPr lang="it-IT" sz="1600" dirty="0" smtClean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7200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600" dirty="0" err="1" smtClean="0"/>
                        <a:t>Brüel</a:t>
                      </a:r>
                      <a:r>
                        <a:rPr lang="it-IT" sz="1600" dirty="0" smtClean="0"/>
                        <a:t> &amp; </a:t>
                      </a:r>
                      <a:r>
                        <a:rPr lang="it-IT" sz="1600" dirty="0" err="1" smtClean="0"/>
                        <a:t>Kjær</a:t>
                      </a:r>
                      <a:endParaRPr lang="it-IT" sz="1600" dirty="0" smtClean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7200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 smtClean="0"/>
                        <a:t>97.98</a:t>
                      </a:r>
                      <a:r>
                        <a:rPr lang="it-IT" sz="1600" baseline="0" dirty="0" smtClean="0"/>
                        <a:t> </a:t>
                      </a:r>
                      <a:r>
                        <a:rPr lang="it-IT" sz="1600" baseline="0" dirty="0" err="1" smtClean="0"/>
                        <a:t>mV</a:t>
                      </a:r>
                      <a:r>
                        <a:rPr lang="it-IT" sz="1600" baseline="0" dirty="0" smtClean="0"/>
                        <a:t>/g</a:t>
                      </a:r>
                      <a:endParaRPr lang="it-IT" sz="16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72000" marR="0" marT="0" marB="0" anchor="ctr"/>
                </a:tc>
                <a:extLst>
                  <a:ext uri="{0D108BD9-81ED-4DB2-BD59-A6C34878D82A}">
                    <a16:rowId xmlns:a16="http://schemas.microsoft.com/office/drawing/2014/main" val="6324123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600" dirty="0" smtClean="0"/>
                        <a:t>Accelerometro 10518</a:t>
                      </a:r>
                      <a:endParaRPr lang="it-IT" sz="1600" dirty="0" smtClean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7200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600" dirty="0" err="1" smtClean="0"/>
                        <a:t>Brüel</a:t>
                      </a:r>
                      <a:r>
                        <a:rPr lang="it-IT" sz="1600" dirty="0" smtClean="0"/>
                        <a:t> &amp; </a:t>
                      </a:r>
                      <a:r>
                        <a:rPr lang="it-IT" sz="1600" dirty="0" err="1" smtClean="0"/>
                        <a:t>Kjær</a:t>
                      </a:r>
                      <a:endParaRPr lang="it-IT" sz="1600" dirty="0" smtClean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7200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 smtClean="0"/>
                        <a:t>960 </a:t>
                      </a:r>
                      <a:r>
                        <a:rPr lang="it-IT" sz="1600" dirty="0" err="1" smtClean="0"/>
                        <a:t>mV</a:t>
                      </a:r>
                      <a:r>
                        <a:rPr lang="it-IT" sz="1600" dirty="0" smtClean="0"/>
                        <a:t>/g</a:t>
                      </a:r>
                      <a:endParaRPr lang="it-IT" sz="16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72000" marR="0" marT="0" marB="0" anchor="ctr"/>
                </a:tc>
                <a:extLst>
                  <a:ext uri="{0D108BD9-81ED-4DB2-BD59-A6C34878D82A}">
                    <a16:rowId xmlns:a16="http://schemas.microsoft.com/office/drawing/2014/main" val="14621532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600" dirty="0" smtClean="0"/>
                        <a:t>Accelerometro 10319</a:t>
                      </a:r>
                      <a:endParaRPr lang="it-IT" sz="1600" dirty="0" smtClean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7200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600" dirty="0" err="1" smtClean="0"/>
                        <a:t>Brüel</a:t>
                      </a:r>
                      <a:r>
                        <a:rPr lang="it-IT" sz="1600" dirty="0" smtClean="0"/>
                        <a:t> &amp; </a:t>
                      </a:r>
                      <a:r>
                        <a:rPr lang="it-IT" sz="1600" dirty="0" err="1" smtClean="0"/>
                        <a:t>Kjær</a:t>
                      </a:r>
                      <a:endParaRPr lang="it-IT" sz="1600" dirty="0" smtClean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7200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 smtClean="0"/>
                        <a:t>1051 </a:t>
                      </a:r>
                      <a:r>
                        <a:rPr lang="it-IT" sz="1600" dirty="0" err="1" smtClean="0"/>
                        <a:t>mV</a:t>
                      </a:r>
                      <a:r>
                        <a:rPr lang="it-IT" sz="1600" dirty="0" smtClean="0"/>
                        <a:t>/g</a:t>
                      </a:r>
                      <a:endParaRPr lang="it-IT" sz="16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72000" marR="0" marT="0" marB="0" anchor="ctr"/>
                </a:tc>
                <a:extLst>
                  <a:ext uri="{0D108BD9-81ED-4DB2-BD59-A6C34878D82A}">
                    <a16:rowId xmlns:a16="http://schemas.microsoft.com/office/drawing/2014/main" val="1328323382"/>
                  </a:ext>
                </a:extLst>
              </a:tr>
            </a:tbl>
          </a:graphicData>
        </a:graphic>
      </p:graphicFrame>
      <p:sp>
        <p:nvSpPr>
          <p:cNvPr id="3" name="Unità di visualizzazione grafica 2"/>
          <p:cNvSpPr/>
          <p:nvPr/>
        </p:nvSpPr>
        <p:spPr>
          <a:xfrm rot="16200000">
            <a:off x="2092060" y="4274261"/>
            <a:ext cx="390430" cy="335360"/>
          </a:xfrm>
          <a:prstGeom prst="flowChartDisplay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CasellaDiTesto 3"/>
          <p:cNvSpPr txBox="1"/>
          <p:nvPr/>
        </p:nvSpPr>
        <p:spPr>
          <a:xfrm>
            <a:off x="2450057" y="4325705"/>
            <a:ext cx="11859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dirty="0" smtClean="0"/>
              <a:t>Accelerometro2</a:t>
            </a:r>
            <a:endParaRPr lang="it-IT" sz="1100" dirty="0"/>
          </a:p>
        </p:txBody>
      </p:sp>
      <p:sp>
        <p:nvSpPr>
          <p:cNvPr id="6" name="Unità di visualizzazione grafica 5"/>
          <p:cNvSpPr/>
          <p:nvPr/>
        </p:nvSpPr>
        <p:spPr>
          <a:xfrm rot="16200000">
            <a:off x="2098487" y="4827492"/>
            <a:ext cx="390430" cy="335360"/>
          </a:xfrm>
          <a:prstGeom prst="flowChartDisplay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CasellaDiTesto 6"/>
          <p:cNvSpPr txBox="1"/>
          <p:nvPr/>
        </p:nvSpPr>
        <p:spPr>
          <a:xfrm>
            <a:off x="2494915" y="4747454"/>
            <a:ext cx="11859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dirty="0" smtClean="0"/>
              <a:t>Accelerometro1</a:t>
            </a:r>
            <a:endParaRPr lang="it-IT" sz="1100" dirty="0"/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849" y="3752637"/>
            <a:ext cx="810515" cy="884519"/>
          </a:xfrm>
          <a:prstGeom prst="rect">
            <a:avLst/>
          </a:prstGeom>
        </p:spPr>
      </p:pic>
      <p:pic>
        <p:nvPicPr>
          <p:cNvPr id="9" name="Immagine 8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098222" y="145278"/>
            <a:ext cx="4759138" cy="3221764"/>
          </a:xfrm>
          <a:prstGeom prst="rect">
            <a:avLst/>
          </a:prstGeom>
        </p:spPr>
      </p:pic>
      <p:sp>
        <p:nvSpPr>
          <p:cNvPr id="11" name="Ovale 10"/>
          <p:cNvSpPr/>
          <p:nvPr/>
        </p:nvSpPr>
        <p:spPr>
          <a:xfrm>
            <a:off x="8015015" y="388885"/>
            <a:ext cx="2091351" cy="4758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smtClean="0"/>
              <a:t>Martellatore</a:t>
            </a:r>
            <a:endParaRPr lang="it-IT" dirty="0"/>
          </a:p>
        </p:txBody>
      </p:sp>
      <p:pic>
        <p:nvPicPr>
          <p:cNvPr id="10" name="Immagin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26291" y="1198083"/>
            <a:ext cx="2599187" cy="2206372"/>
          </a:xfrm>
          <a:prstGeom prst="rect">
            <a:avLst/>
          </a:prstGeom>
        </p:spPr>
      </p:pic>
      <p:pic>
        <p:nvPicPr>
          <p:cNvPr id="12" name="Immagin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8601" y="4711078"/>
            <a:ext cx="1097690" cy="693502"/>
          </a:xfrm>
          <a:prstGeom prst="rect">
            <a:avLst/>
          </a:prstGeom>
        </p:spPr>
      </p:pic>
      <p:sp>
        <p:nvSpPr>
          <p:cNvPr id="13" name="CasellaDiTesto 12"/>
          <p:cNvSpPr txBox="1"/>
          <p:nvPr/>
        </p:nvSpPr>
        <p:spPr>
          <a:xfrm>
            <a:off x="332147" y="134537"/>
            <a:ext cx="639225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b="1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AGENDA PROVE CON MARTELLO STRUMENTATO E ACCELEROMETRO/I</a:t>
            </a:r>
            <a:endParaRPr lang="it-IT" sz="2800" b="1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98025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344032" y="778598"/>
            <a:ext cx="11516008" cy="5966234"/>
          </a:xfrm>
        </p:spPr>
        <p:txBody>
          <a:bodyPr>
            <a:normAutofit fontScale="40000" lnSpcReduction="20000"/>
          </a:bodyPr>
          <a:lstStyle/>
          <a:p>
            <a:pPr algn="l"/>
            <a:r>
              <a:rPr lang="it-IT" u="sng" dirty="0" smtClean="0"/>
              <a:t>Prova 1</a:t>
            </a:r>
          </a:p>
          <a:p>
            <a:pPr algn="l"/>
            <a:r>
              <a:rPr lang="it-IT" dirty="0"/>
              <a:t>Campione 0 (Ø= 10cm, h= 3.1 cm, 553.1 g).</a:t>
            </a:r>
          </a:p>
          <a:p>
            <a:pPr algn="l"/>
            <a:r>
              <a:rPr lang="it-IT" dirty="0" smtClean="0"/>
              <a:t>a1 </a:t>
            </a:r>
            <a:r>
              <a:rPr lang="it-IT" dirty="0"/>
              <a:t>= Accelerometro 32163 (</a:t>
            </a:r>
            <a:r>
              <a:rPr lang="it-IT" dirty="0" err="1"/>
              <a:t>attak</a:t>
            </a:r>
            <a:r>
              <a:rPr lang="it-IT" dirty="0"/>
              <a:t>).</a:t>
            </a:r>
          </a:p>
          <a:p>
            <a:pPr algn="l"/>
            <a:r>
              <a:rPr lang="it-IT" dirty="0" smtClean="0"/>
              <a:t>Piastra di carico = mini.</a:t>
            </a:r>
          </a:p>
          <a:p>
            <a:pPr lvl="1" algn="l"/>
            <a:r>
              <a:rPr lang="it-IT" dirty="0" err="1" smtClean="0"/>
              <a:t>mN</a:t>
            </a:r>
            <a:r>
              <a:rPr lang="it-IT" dirty="0" smtClean="0"/>
              <a:t> = martellata punto Nord (N);</a:t>
            </a:r>
          </a:p>
          <a:p>
            <a:pPr lvl="1" algn="l"/>
            <a:r>
              <a:rPr lang="it-IT" dirty="0" err="1" smtClean="0"/>
              <a:t>mS</a:t>
            </a:r>
            <a:r>
              <a:rPr lang="it-IT" dirty="0" smtClean="0"/>
              <a:t> = martellata punto Sud (S);</a:t>
            </a:r>
          </a:p>
          <a:p>
            <a:pPr lvl="1" algn="l"/>
            <a:r>
              <a:rPr lang="it-IT" dirty="0" err="1" smtClean="0"/>
              <a:t>mO</a:t>
            </a:r>
            <a:r>
              <a:rPr lang="it-IT" dirty="0" smtClean="0"/>
              <a:t> = martellata punto Est (E);</a:t>
            </a:r>
          </a:p>
          <a:p>
            <a:pPr lvl="1" algn="l"/>
            <a:r>
              <a:rPr lang="it-IT" dirty="0" err="1" smtClean="0"/>
              <a:t>mE</a:t>
            </a:r>
            <a:r>
              <a:rPr lang="it-IT" dirty="0" smtClean="0"/>
              <a:t> = martellata punto Ovest (O).</a:t>
            </a:r>
          </a:p>
          <a:p>
            <a:pPr algn="l"/>
            <a:r>
              <a:rPr lang="it-IT" b="1" dirty="0"/>
              <a:t>Punta: P=Plastica.</a:t>
            </a:r>
          </a:p>
          <a:p>
            <a:pPr algn="l"/>
            <a:endParaRPr lang="it-IT" u="sng" dirty="0" smtClean="0"/>
          </a:p>
          <a:p>
            <a:pPr algn="l"/>
            <a:r>
              <a:rPr lang="it-IT" u="sng" dirty="0" smtClean="0"/>
              <a:t>Prova 2</a:t>
            </a:r>
            <a:endParaRPr lang="it-IT" u="sng" dirty="0"/>
          </a:p>
          <a:p>
            <a:pPr algn="l"/>
            <a:r>
              <a:rPr lang="it-IT" dirty="0"/>
              <a:t>Campione 0 (Ø= 10cm, h= 3.1 cm, 553.1 g).</a:t>
            </a:r>
          </a:p>
          <a:p>
            <a:pPr algn="l"/>
            <a:r>
              <a:rPr lang="it-IT" dirty="0" smtClean="0"/>
              <a:t>a1 </a:t>
            </a:r>
            <a:r>
              <a:rPr lang="it-IT" dirty="0"/>
              <a:t>= Accelerometro 32163 (</a:t>
            </a:r>
            <a:r>
              <a:rPr lang="it-IT" dirty="0" err="1"/>
              <a:t>attak</a:t>
            </a:r>
            <a:r>
              <a:rPr lang="it-IT" dirty="0"/>
              <a:t>).</a:t>
            </a:r>
          </a:p>
          <a:p>
            <a:pPr algn="l"/>
            <a:r>
              <a:rPr lang="it-IT" dirty="0" smtClean="0"/>
              <a:t>Piastra di carico = mini attaccata con bitume.</a:t>
            </a:r>
          </a:p>
          <a:p>
            <a:pPr lvl="1" algn="l"/>
            <a:r>
              <a:rPr lang="it-IT" dirty="0" err="1" smtClean="0"/>
              <a:t>mN</a:t>
            </a:r>
            <a:r>
              <a:rPr lang="it-IT" dirty="0" smtClean="0"/>
              <a:t> = martellata punto Nord (N);</a:t>
            </a:r>
          </a:p>
          <a:p>
            <a:pPr lvl="1" algn="l"/>
            <a:r>
              <a:rPr lang="it-IT" dirty="0" err="1" smtClean="0"/>
              <a:t>mS</a:t>
            </a:r>
            <a:r>
              <a:rPr lang="it-IT" dirty="0" smtClean="0"/>
              <a:t> = martellata punto Sud (S);</a:t>
            </a:r>
          </a:p>
          <a:p>
            <a:pPr lvl="1" algn="l"/>
            <a:r>
              <a:rPr lang="it-IT" dirty="0" err="1" smtClean="0"/>
              <a:t>mO</a:t>
            </a:r>
            <a:r>
              <a:rPr lang="it-IT" dirty="0" smtClean="0"/>
              <a:t> = martellata punto Est (E);</a:t>
            </a:r>
          </a:p>
          <a:p>
            <a:pPr lvl="1" algn="l"/>
            <a:r>
              <a:rPr lang="it-IT" dirty="0" err="1" smtClean="0"/>
              <a:t>mE</a:t>
            </a:r>
            <a:r>
              <a:rPr lang="it-IT" dirty="0" smtClean="0"/>
              <a:t> = martellata punto Ovest (O).</a:t>
            </a:r>
          </a:p>
          <a:p>
            <a:pPr algn="l"/>
            <a:r>
              <a:rPr lang="it-IT" b="1" dirty="0" smtClean="0"/>
              <a:t>Punta: M=Metallica.</a:t>
            </a:r>
          </a:p>
          <a:p>
            <a:pPr algn="l"/>
            <a:endParaRPr lang="it-IT" dirty="0"/>
          </a:p>
          <a:p>
            <a:pPr algn="l"/>
            <a:r>
              <a:rPr lang="it-IT" u="sng" dirty="0" smtClean="0"/>
              <a:t>Prova 3</a:t>
            </a:r>
          </a:p>
          <a:p>
            <a:pPr algn="l"/>
            <a:r>
              <a:rPr lang="it-IT" dirty="0"/>
              <a:t>Campione 0 (Ø= 10cm, h= 3.1 cm, 553.1 g).</a:t>
            </a:r>
          </a:p>
          <a:p>
            <a:pPr algn="l"/>
            <a:r>
              <a:rPr lang="it-IT" dirty="0" smtClean="0"/>
              <a:t>a1 </a:t>
            </a:r>
            <a:r>
              <a:rPr lang="it-IT" dirty="0"/>
              <a:t>= Accelerometro 32163 (</a:t>
            </a:r>
            <a:r>
              <a:rPr lang="it-IT" dirty="0" err="1"/>
              <a:t>attak</a:t>
            </a:r>
            <a:r>
              <a:rPr lang="it-IT" dirty="0"/>
              <a:t>).</a:t>
            </a:r>
          </a:p>
          <a:p>
            <a:pPr algn="l"/>
            <a:r>
              <a:rPr lang="it-IT" dirty="0" smtClean="0"/>
              <a:t>Piastra di carico = mini attaccata con bitume.</a:t>
            </a:r>
          </a:p>
          <a:p>
            <a:pPr lvl="1" algn="l"/>
            <a:r>
              <a:rPr lang="it-IT" dirty="0" err="1" smtClean="0"/>
              <a:t>mN</a:t>
            </a:r>
            <a:r>
              <a:rPr lang="it-IT" dirty="0" smtClean="0"/>
              <a:t> = martellata punto Nord (N);</a:t>
            </a:r>
          </a:p>
          <a:p>
            <a:pPr lvl="1" algn="l"/>
            <a:r>
              <a:rPr lang="it-IT" dirty="0" err="1" smtClean="0"/>
              <a:t>mS</a:t>
            </a:r>
            <a:r>
              <a:rPr lang="it-IT" dirty="0" smtClean="0"/>
              <a:t> = martellata punto Sud (S);</a:t>
            </a:r>
          </a:p>
          <a:p>
            <a:pPr lvl="1" algn="l"/>
            <a:r>
              <a:rPr lang="it-IT" dirty="0" err="1" smtClean="0"/>
              <a:t>mO</a:t>
            </a:r>
            <a:r>
              <a:rPr lang="it-IT" dirty="0" smtClean="0"/>
              <a:t> = martellata punto Est (E);</a:t>
            </a:r>
          </a:p>
          <a:p>
            <a:pPr lvl="1" algn="l"/>
            <a:r>
              <a:rPr lang="it-IT" dirty="0" err="1" smtClean="0"/>
              <a:t>mE</a:t>
            </a:r>
            <a:r>
              <a:rPr lang="it-IT" dirty="0" smtClean="0"/>
              <a:t> = martellata punto Ovest (O).</a:t>
            </a:r>
          </a:p>
          <a:p>
            <a:pPr algn="l"/>
            <a:r>
              <a:rPr lang="it-IT" b="1" dirty="0" smtClean="0"/>
              <a:t>Punta: P=Plastica.</a:t>
            </a:r>
          </a:p>
          <a:p>
            <a:pPr algn="l"/>
            <a:endParaRPr lang="it-IT" dirty="0" smtClean="0"/>
          </a:p>
          <a:p>
            <a:pPr algn="l"/>
            <a:endParaRPr lang="it-IT" dirty="0" smtClean="0"/>
          </a:p>
          <a:p>
            <a:pPr algn="l"/>
            <a:endParaRPr lang="it-IT" dirty="0" smtClean="0"/>
          </a:p>
          <a:p>
            <a:pPr algn="l"/>
            <a:endParaRPr lang="it-IT" dirty="0"/>
          </a:p>
          <a:p>
            <a:pPr algn="l"/>
            <a:endParaRPr lang="it-IT" dirty="0"/>
          </a:p>
        </p:txBody>
      </p:sp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0" y="1"/>
            <a:ext cx="12192000" cy="778597"/>
          </a:xfrm>
        </p:spPr>
        <p:txBody>
          <a:bodyPr anchor="t">
            <a:normAutofit/>
          </a:bodyPr>
          <a:lstStyle/>
          <a:p>
            <a:r>
              <a:rPr lang="it-IT" sz="3200" dirty="0" smtClean="0"/>
              <a:t>2019_07_11</a:t>
            </a:r>
            <a:endParaRPr lang="it-IT" sz="3200" dirty="0"/>
          </a:p>
        </p:txBody>
      </p:sp>
      <p:sp>
        <p:nvSpPr>
          <p:cNvPr id="4" name="Disco magnetico 3"/>
          <p:cNvSpPr/>
          <p:nvPr/>
        </p:nvSpPr>
        <p:spPr>
          <a:xfrm>
            <a:off x="5721787" y="1557195"/>
            <a:ext cx="1674892" cy="869132"/>
          </a:xfrm>
          <a:prstGeom prst="flowChartMagneticDisk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Ovale 6"/>
          <p:cNvSpPr/>
          <p:nvPr/>
        </p:nvSpPr>
        <p:spPr>
          <a:xfrm>
            <a:off x="8383563" y="1340788"/>
            <a:ext cx="1080000" cy="1080000"/>
          </a:xfrm>
          <a:prstGeom prst="ellipse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Stella a 4 punte 7"/>
          <p:cNvSpPr/>
          <p:nvPr/>
        </p:nvSpPr>
        <p:spPr>
          <a:xfrm>
            <a:off x="8563563" y="1520788"/>
            <a:ext cx="720000" cy="720000"/>
          </a:xfrm>
          <a:prstGeom prst="star4">
            <a:avLst>
              <a:gd name="adj" fmla="val 914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Freccia in giù 8"/>
          <p:cNvSpPr/>
          <p:nvPr/>
        </p:nvSpPr>
        <p:spPr>
          <a:xfrm>
            <a:off x="8795581" y="965303"/>
            <a:ext cx="225018" cy="437901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CasellaDiTesto 9"/>
          <p:cNvSpPr txBox="1"/>
          <p:nvPr/>
        </p:nvSpPr>
        <p:spPr>
          <a:xfrm>
            <a:off x="8744347" y="1284596"/>
            <a:ext cx="358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/>
              <a:t>N</a:t>
            </a:r>
            <a:endParaRPr lang="it-IT" dirty="0"/>
          </a:p>
        </p:txBody>
      </p:sp>
      <p:sp>
        <p:nvSpPr>
          <p:cNvPr id="12" name="CasellaDiTesto 11"/>
          <p:cNvSpPr txBox="1"/>
          <p:nvPr/>
        </p:nvSpPr>
        <p:spPr>
          <a:xfrm>
            <a:off x="8307293" y="1693268"/>
            <a:ext cx="358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O</a:t>
            </a:r>
          </a:p>
        </p:txBody>
      </p:sp>
      <p:sp>
        <p:nvSpPr>
          <p:cNvPr id="13" name="CasellaDiTesto 12"/>
          <p:cNvSpPr txBox="1"/>
          <p:nvPr/>
        </p:nvSpPr>
        <p:spPr>
          <a:xfrm>
            <a:off x="9226529" y="1690583"/>
            <a:ext cx="358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E</a:t>
            </a:r>
          </a:p>
        </p:txBody>
      </p:sp>
      <p:sp>
        <p:nvSpPr>
          <p:cNvPr id="14" name="CasellaDiTesto 13"/>
          <p:cNvSpPr txBox="1"/>
          <p:nvPr/>
        </p:nvSpPr>
        <p:spPr>
          <a:xfrm>
            <a:off x="8787936" y="2141456"/>
            <a:ext cx="358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S</a:t>
            </a:r>
          </a:p>
        </p:txBody>
      </p:sp>
      <p:sp>
        <p:nvSpPr>
          <p:cNvPr id="15" name="Freccia in giù 14"/>
          <p:cNvSpPr/>
          <p:nvPr/>
        </p:nvSpPr>
        <p:spPr>
          <a:xfrm>
            <a:off x="9246740" y="1316876"/>
            <a:ext cx="225018" cy="437901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Freccia in giù 15"/>
          <p:cNvSpPr/>
          <p:nvPr/>
        </p:nvSpPr>
        <p:spPr>
          <a:xfrm>
            <a:off x="8403263" y="1324422"/>
            <a:ext cx="225018" cy="437901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Freccia in giù 16"/>
          <p:cNvSpPr/>
          <p:nvPr/>
        </p:nvSpPr>
        <p:spPr>
          <a:xfrm>
            <a:off x="8927608" y="2018446"/>
            <a:ext cx="225018" cy="307676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Cubo 17"/>
          <p:cNvSpPr/>
          <p:nvPr/>
        </p:nvSpPr>
        <p:spPr>
          <a:xfrm>
            <a:off x="6563760" y="996522"/>
            <a:ext cx="561314" cy="230860"/>
          </a:xfrm>
          <a:prstGeom prst="cube">
            <a:avLst>
              <a:gd name="adj" fmla="val 84017"/>
            </a:avLst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Cubo 18"/>
          <p:cNvSpPr/>
          <p:nvPr/>
        </p:nvSpPr>
        <p:spPr>
          <a:xfrm>
            <a:off x="5897051" y="2080998"/>
            <a:ext cx="561314" cy="230860"/>
          </a:xfrm>
          <a:prstGeom prst="cube">
            <a:avLst>
              <a:gd name="adj" fmla="val 84017"/>
            </a:avLst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Cubo 19"/>
          <p:cNvSpPr/>
          <p:nvPr/>
        </p:nvSpPr>
        <p:spPr>
          <a:xfrm>
            <a:off x="5349502" y="1523023"/>
            <a:ext cx="561314" cy="230860"/>
          </a:xfrm>
          <a:prstGeom prst="cube">
            <a:avLst>
              <a:gd name="adj" fmla="val 84017"/>
            </a:avLst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Cubo 20"/>
          <p:cNvSpPr/>
          <p:nvPr/>
        </p:nvSpPr>
        <p:spPr>
          <a:xfrm>
            <a:off x="7249392" y="1508312"/>
            <a:ext cx="561314" cy="230860"/>
          </a:xfrm>
          <a:prstGeom prst="cube">
            <a:avLst>
              <a:gd name="adj" fmla="val 84017"/>
            </a:avLst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Freccia in giù 5"/>
          <p:cNvSpPr/>
          <p:nvPr/>
        </p:nvSpPr>
        <p:spPr>
          <a:xfrm>
            <a:off x="6645240" y="590296"/>
            <a:ext cx="479834" cy="428119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Unità di visualizzazione grafica 21"/>
          <p:cNvSpPr/>
          <p:nvPr/>
        </p:nvSpPr>
        <p:spPr>
          <a:xfrm rot="16200000">
            <a:off x="6336632" y="1340632"/>
            <a:ext cx="390430" cy="335360"/>
          </a:xfrm>
          <a:prstGeom prst="flowChartDisplay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onnettore 10"/>
          <p:cNvSpPr/>
          <p:nvPr/>
        </p:nvSpPr>
        <p:spPr>
          <a:xfrm>
            <a:off x="8804634" y="1766331"/>
            <a:ext cx="252000" cy="252589"/>
          </a:xfrm>
          <a:prstGeom prst="flowChartConnector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Freccia in giù 22"/>
          <p:cNvSpPr/>
          <p:nvPr/>
        </p:nvSpPr>
        <p:spPr>
          <a:xfrm>
            <a:off x="7322738" y="1138562"/>
            <a:ext cx="479834" cy="448710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Freccia in giù 23"/>
          <p:cNvSpPr/>
          <p:nvPr/>
        </p:nvSpPr>
        <p:spPr>
          <a:xfrm>
            <a:off x="5375512" y="1053305"/>
            <a:ext cx="479834" cy="532643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Freccia in giù 24"/>
          <p:cNvSpPr/>
          <p:nvPr/>
        </p:nvSpPr>
        <p:spPr>
          <a:xfrm>
            <a:off x="5949006" y="1737699"/>
            <a:ext cx="479834" cy="484345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7" name="Disco magnetico 46"/>
          <p:cNvSpPr/>
          <p:nvPr/>
        </p:nvSpPr>
        <p:spPr>
          <a:xfrm>
            <a:off x="5662903" y="3557178"/>
            <a:ext cx="1674892" cy="869132"/>
          </a:xfrm>
          <a:prstGeom prst="flowChartMagneticDisk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8" name="Ovale 47"/>
          <p:cNvSpPr/>
          <p:nvPr/>
        </p:nvSpPr>
        <p:spPr>
          <a:xfrm>
            <a:off x="8324679" y="3340771"/>
            <a:ext cx="1080000" cy="1080000"/>
          </a:xfrm>
          <a:prstGeom prst="ellipse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9" name="Stella a 4 punte 48"/>
          <p:cNvSpPr/>
          <p:nvPr/>
        </p:nvSpPr>
        <p:spPr>
          <a:xfrm>
            <a:off x="8504679" y="3520771"/>
            <a:ext cx="720000" cy="720000"/>
          </a:xfrm>
          <a:prstGeom prst="star4">
            <a:avLst>
              <a:gd name="adj" fmla="val 914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0" name="Freccia in giù 49"/>
          <p:cNvSpPr/>
          <p:nvPr/>
        </p:nvSpPr>
        <p:spPr>
          <a:xfrm>
            <a:off x="8736697" y="2965286"/>
            <a:ext cx="225018" cy="437901"/>
          </a:xfrm>
          <a:prstGeom prst="downArrow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1" name="CasellaDiTesto 50"/>
          <p:cNvSpPr txBox="1"/>
          <p:nvPr/>
        </p:nvSpPr>
        <p:spPr>
          <a:xfrm>
            <a:off x="8685463" y="3284579"/>
            <a:ext cx="358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/>
              <a:t>N</a:t>
            </a:r>
            <a:endParaRPr lang="it-IT" dirty="0"/>
          </a:p>
        </p:txBody>
      </p:sp>
      <p:sp>
        <p:nvSpPr>
          <p:cNvPr id="52" name="CasellaDiTesto 51"/>
          <p:cNvSpPr txBox="1"/>
          <p:nvPr/>
        </p:nvSpPr>
        <p:spPr>
          <a:xfrm>
            <a:off x="8248409" y="3693251"/>
            <a:ext cx="358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O</a:t>
            </a:r>
          </a:p>
        </p:txBody>
      </p:sp>
      <p:sp>
        <p:nvSpPr>
          <p:cNvPr id="53" name="CasellaDiTesto 52"/>
          <p:cNvSpPr txBox="1"/>
          <p:nvPr/>
        </p:nvSpPr>
        <p:spPr>
          <a:xfrm>
            <a:off x="9167645" y="3690566"/>
            <a:ext cx="358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E</a:t>
            </a:r>
          </a:p>
        </p:txBody>
      </p:sp>
      <p:sp>
        <p:nvSpPr>
          <p:cNvPr id="54" name="CasellaDiTesto 53"/>
          <p:cNvSpPr txBox="1"/>
          <p:nvPr/>
        </p:nvSpPr>
        <p:spPr>
          <a:xfrm>
            <a:off x="8729052" y="4141439"/>
            <a:ext cx="358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S</a:t>
            </a:r>
          </a:p>
        </p:txBody>
      </p:sp>
      <p:sp>
        <p:nvSpPr>
          <p:cNvPr id="55" name="Freccia in giù 54"/>
          <p:cNvSpPr/>
          <p:nvPr/>
        </p:nvSpPr>
        <p:spPr>
          <a:xfrm>
            <a:off x="9187856" y="3316859"/>
            <a:ext cx="225018" cy="437901"/>
          </a:xfrm>
          <a:prstGeom prst="downArrow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6" name="Freccia in giù 55"/>
          <p:cNvSpPr/>
          <p:nvPr/>
        </p:nvSpPr>
        <p:spPr>
          <a:xfrm>
            <a:off x="8344379" y="3324405"/>
            <a:ext cx="225018" cy="437901"/>
          </a:xfrm>
          <a:prstGeom prst="downArrow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7" name="Freccia in giù 56"/>
          <p:cNvSpPr/>
          <p:nvPr/>
        </p:nvSpPr>
        <p:spPr>
          <a:xfrm>
            <a:off x="8868724" y="4018429"/>
            <a:ext cx="225018" cy="307676"/>
          </a:xfrm>
          <a:prstGeom prst="downArrow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8" name="Cubo 57"/>
          <p:cNvSpPr/>
          <p:nvPr/>
        </p:nvSpPr>
        <p:spPr>
          <a:xfrm>
            <a:off x="6504876" y="2996505"/>
            <a:ext cx="561314" cy="230860"/>
          </a:xfrm>
          <a:prstGeom prst="cube">
            <a:avLst>
              <a:gd name="adj" fmla="val 84017"/>
            </a:avLst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9" name="Cubo 58"/>
          <p:cNvSpPr/>
          <p:nvPr/>
        </p:nvSpPr>
        <p:spPr>
          <a:xfrm>
            <a:off x="5833887" y="4149126"/>
            <a:ext cx="561314" cy="230860"/>
          </a:xfrm>
          <a:prstGeom prst="cube">
            <a:avLst>
              <a:gd name="adj" fmla="val 84017"/>
            </a:avLst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0" name="Cubo 59"/>
          <p:cNvSpPr/>
          <p:nvPr/>
        </p:nvSpPr>
        <p:spPr>
          <a:xfrm>
            <a:off x="5293944" y="3531446"/>
            <a:ext cx="561314" cy="230860"/>
          </a:xfrm>
          <a:prstGeom prst="cube">
            <a:avLst>
              <a:gd name="adj" fmla="val 84017"/>
            </a:avLst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1" name="Cubo 60"/>
          <p:cNvSpPr/>
          <p:nvPr/>
        </p:nvSpPr>
        <p:spPr>
          <a:xfrm>
            <a:off x="7190508" y="3508295"/>
            <a:ext cx="561314" cy="230860"/>
          </a:xfrm>
          <a:prstGeom prst="cube">
            <a:avLst>
              <a:gd name="adj" fmla="val 84017"/>
            </a:avLst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2" name="Freccia in giù 61"/>
          <p:cNvSpPr/>
          <p:nvPr/>
        </p:nvSpPr>
        <p:spPr>
          <a:xfrm>
            <a:off x="6586356" y="2590279"/>
            <a:ext cx="479834" cy="428119"/>
          </a:xfrm>
          <a:prstGeom prst="downArrow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3" name="Unità di visualizzazione grafica 62"/>
          <p:cNvSpPr/>
          <p:nvPr/>
        </p:nvSpPr>
        <p:spPr>
          <a:xfrm rot="16200000">
            <a:off x="6277748" y="3340615"/>
            <a:ext cx="390430" cy="335360"/>
          </a:xfrm>
          <a:prstGeom prst="flowChartDisplay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4" name="Connettore 63"/>
          <p:cNvSpPr/>
          <p:nvPr/>
        </p:nvSpPr>
        <p:spPr>
          <a:xfrm>
            <a:off x="8745750" y="3766314"/>
            <a:ext cx="252000" cy="252589"/>
          </a:xfrm>
          <a:prstGeom prst="flowChartConnector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5" name="Freccia in giù 64"/>
          <p:cNvSpPr/>
          <p:nvPr/>
        </p:nvSpPr>
        <p:spPr>
          <a:xfrm>
            <a:off x="7263854" y="3138545"/>
            <a:ext cx="479834" cy="448710"/>
          </a:xfrm>
          <a:prstGeom prst="downArrow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6" name="Freccia in giù 65"/>
          <p:cNvSpPr/>
          <p:nvPr/>
        </p:nvSpPr>
        <p:spPr>
          <a:xfrm>
            <a:off x="5319954" y="3061728"/>
            <a:ext cx="479834" cy="532643"/>
          </a:xfrm>
          <a:prstGeom prst="downArrow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7" name="Freccia in giù 66"/>
          <p:cNvSpPr/>
          <p:nvPr/>
        </p:nvSpPr>
        <p:spPr>
          <a:xfrm>
            <a:off x="5885842" y="3805827"/>
            <a:ext cx="479834" cy="484345"/>
          </a:xfrm>
          <a:prstGeom prst="downArrow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8" name="Disco magnetico 67"/>
          <p:cNvSpPr/>
          <p:nvPr/>
        </p:nvSpPr>
        <p:spPr>
          <a:xfrm>
            <a:off x="5667430" y="5639838"/>
            <a:ext cx="1674892" cy="869132"/>
          </a:xfrm>
          <a:prstGeom prst="flowChartMagneticDisk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9" name="Ovale 68"/>
          <p:cNvSpPr/>
          <p:nvPr/>
        </p:nvSpPr>
        <p:spPr>
          <a:xfrm>
            <a:off x="8329206" y="5423431"/>
            <a:ext cx="1080000" cy="1080000"/>
          </a:xfrm>
          <a:prstGeom prst="ellipse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0" name="Stella a 4 punte 69"/>
          <p:cNvSpPr/>
          <p:nvPr/>
        </p:nvSpPr>
        <p:spPr>
          <a:xfrm>
            <a:off x="8509206" y="5603431"/>
            <a:ext cx="720000" cy="720000"/>
          </a:xfrm>
          <a:prstGeom prst="star4">
            <a:avLst>
              <a:gd name="adj" fmla="val 914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1" name="Freccia in giù 70"/>
          <p:cNvSpPr/>
          <p:nvPr/>
        </p:nvSpPr>
        <p:spPr>
          <a:xfrm>
            <a:off x="8741224" y="5047946"/>
            <a:ext cx="225018" cy="437901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2" name="CasellaDiTesto 71"/>
          <p:cNvSpPr txBox="1"/>
          <p:nvPr/>
        </p:nvSpPr>
        <p:spPr>
          <a:xfrm>
            <a:off x="8689990" y="5367239"/>
            <a:ext cx="358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/>
              <a:t>N</a:t>
            </a:r>
            <a:endParaRPr lang="it-IT" dirty="0"/>
          </a:p>
        </p:txBody>
      </p:sp>
      <p:sp>
        <p:nvSpPr>
          <p:cNvPr id="73" name="CasellaDiTesto 72"/>
          <p:cNvSpPr txBox="1"/>
          <p:nvPr/>
        </p:nvSpPr>
        <p:spPr>
          <a:xfrm>
            <a:off x="8252936" y="5775911"/>
            <a:ext cx="358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O</a:t>
            </a:r>
          </a:p>
        </p:txBody>
      </p:sp>
      <p:sp>
        <p:nvSpPr>
          <p:cNvPr id="74" name="CasellaDiTesto 73"/>
          <p:cNvSpPr txBox="1"/>
          <p:nvPr/>
        </p:nvSpPr>
        <p:spPr>
          <a:xfrm>
            <a:off x="9172172" y="5773226"/>
            <a:ext cx="358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E</a:t>
            </a:r>
          </a:p>
        </p:txBody>
      </p:sp>
      <p:sp>
        <p:nvSpPr>
          <p:cNvPr id="75" name="CasellaDiTesto 74"/>
          <p:cNvSpPr txBox="1"/>
          <p:nvPr/>
        </p:nvSpPr>
        <p:spPr>
          <a:xfrm>
            <a:off x="8733579" y="6224099"/>
            <a:ext cx="358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S</a:t>
            </a:r>
          </a:p>
        </p:txBody>
      </p:sp>
      <p:sp>
        <p:nvSpPr>
          <p:cNvPr id="76" name="Freccia in giù 75"/>
          <p:cNvSpPr/>
          <p:nvPr/>
        </p:nvSpPr>
        <p:spPr>
          <a:xfrm>
            <a:off x="9192383" y="5399519"/>
            <a:ext cx="225018" cy="437901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7" name="Freccia in giù 76"/>
          <p:cNvSpPr/>
          <p:nvPr/>
        </p:nvSpPr>
        <p:spPr>
          <a:xfrm>
            <a:off x="8348906" y="5407065"/>
            <a:ext cx="225018" cy="437901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8" name="Freccia in giù 77"/>
          <p:cNvSpPr/>
          <p:nvPr/>
        </p:nvSpPr>
        <p:spPr>
          <a:xfrm>
            <a:off x="8873251" y="6101089"/>
            <a:ext cx="225018" cy="307676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9" name="Cubo 78"/>
          <p:cNvSpPr/>
          <p:nvPr/>
        </p:nvSpPr>
        <p:spPr>
          <a:xfrm>
            <a:off x="6509403" y="5079165"/>
            <a:ext cx="561314" cy="230860"/>
          </a:xfrm>
          <a:prstGeom prst="cube">
            <a:avLst>
              <a:gd name="adj" fmla="val 84017"/>
            </a:avLst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0" name="Cubo 79"/>
          <p:cNvSpPr/>
          <p:nvPr/>
        </p:nvSpPr>
        <p:spPr>
          <a:xfrm>
            <a:off x="5863412" y="6215183"/>
            <a:ext cx="561314" cy="230860"/>
          </a:xfrm>
          <a:prstGeom prst="cube">
            <a:avLst>
              <a:gd name="adj" fmla="val 84017"/>
            </a:avLst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1" name="Cubo 80"/>
          <p:cNvSpPr/>
          <p:nvPr/>
        </p:nvSpPr>
        <p:spPr>
          <a:xfrm>
            <a:off x="5378950" y="5587463"/>
            <a:ext cx="561314" cy="230860"/>
          </a:xfrm>
          <a:prstGeom prst="cube">
            <a:avLst>
              <a:gd name="adj" fmla="val 84017"/>
            </a:avLst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2" name="Cubo 81"/>
          <p:cNvSpPr/>
          <p:nvPr/>
        </p:nvSpPr>
        <p:spPr>
          <a:xfrm>
            <a:off x="7195035" y="5590955"/>
            <a:ext cx="561314" cy="230860"/>
          </a:xfrm>
          <a:prstGeom prst="cube">
            <a:avLst>
              <a:gd name="adj" fmla="val 84017"/>
            </a:avLst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3" name="Freccia in giù 82"/>
          <p:cNvSpPr/>
          <p:nvPr/>
        </p:nvSpPr>
        <p:spPr>
          <a:xfrm>
            <a:off x="6590883" y="4672939"/>
            <a:ext cx="479834" cy="428119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4" name="Unità di visualizzazione grafica 83"/>
          <p:cNvSpPr/>
          <p:nvPr/>
        </p:nvSpPr>
        <p:spPr>
          <a:xfrm rot="16200000">
            <a:off x="6282275" y="5423275"/>
            <a:ext cx="390430" cy="335360"/>
          </a:xfrm>
          <a:prstGeom prst="flowChartDisplay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5" name="Connettore 84"/>
          <p:cNvSpPr/>
          <p:nvPr/>
        </p:nvSpPr>
        <p:spPr>
          <a:xfrm>
            <a:off x="8750277" y="5848974"/>
            <a:ext cx="252000" cy="252589"/>
          </a:xfrm>
          <a:prstGeom prst="flowChartConnector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6" name="Freccia in giù 85"/>
          <p:cNvSpPr/>
          <p:nvPr/>
        </p:nvSpPr>
        <p:spPr>
          <a:xfrm>
            <a:off x="7268381" y="5221205"/>
            <a:ext cx="479834" cy="448710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7" name="Freccia in giù 86"/>
          <p:cNvSpPr/>
          <p:nvPr/>
        </p:nvSpPr>
        <p:spPr>
          <a:xfrm>
            <a:off x="5404960" y="5117745"/>
            <a:ext cx="479834" cy="532643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8" name="Freccia in giù 87"/>
          <p:cNvSpPr/>
          <p:nvPr/>
        </p:nvSpPr>
        <p:spPr>
          <a:xfrm>
            <a:off x="5915367" y="5871884"/>
            <a:ext cx="479834" cy="484345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98" name="Gruppo 97"/>
          <p:cNvGrpSpPr/>
          <p:nvPr/>
        </p:nvGrpSpPr>
        <p:grpSpPr>
          <a:xfrm>
            <a:off x="10186465" y="175240"/>
            <a:ext cx="1859012" cy="2150882"/>
            <a:chOff x="10186465" y="175240"/>
            <a:chExt cx="1859012" cy="2150882"/>
          </a:xfrm>
        </p:grpSpPr>
        <p:sp>
          <p:nvSpPr>
            <p:cNvPr id="89" name="Freccia in giù 88"/>
            <p:cNvSpPr/>
            <p:nvPr/>
          </p:nvSpPr>
          <p:spPr>
            <a:xfrm>
              <a:off x="10244631" y="611095"/>
              <a:ext cx="479834" cy="428119"/>
            </a:xfrm>
            <a:prstGeom prst="downArrow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90" name="Rettangolo 89"/>
            <p:cNvSpPr/>
            <p:nvPr/>
          </p:nvSpPr>
          <p:spPr>
            <a:xfrm>
              <a:off x="10203255" y="175240"/>
              <a:ext cx="1783533" cy="215088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91" name="Freccia in giù 90"/>
            <p:cNvSpPr/>
            <p:nvPr/>
          </p:nvSpPr>
          <p:spPr>
            <a:xfrm>
              <a:off x="10263025" y="1158508"/>
              <a:ext cx="479834" cy="428119"/>
            </a:xfrm>
            <a:prstGeom prst="downArrow">
              <a:avLst/>
            </a:prstGeom>
            <a:solidFill>
              <a:srgbClr val="0000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92" name="Unità di visualizzazione grafica 91"/>
            <p:cNvSpPr/>
            <p:nvPr/>
          </p:nvSpPr>
          <p:spPr>
            <a:xfrm rot="16200000">
              <a:off x="10307747" y="1789858"/>
              <a:ext cx="390430" cy="335360"/>
            </a:xfrm>
            <a:prstGeom prst="flowChartDisplay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94" name="CasellaDiTesto 93"/>
            <p:cNvSpPr txBox="1"/>
            <p:nvPr/>
          </p:nvSpPr>
          <p:spPr>
            <a:xfrm>
              <a:off x="10812792" y="636257"/>
              <a:ext cx="118592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100" dirty="0" smtClean="0"/>
                <a:t>Punta di plastica</a:t>
              </a:r>
              <a:endParaRPr lang="it-IT" sz="1100" dirty="0"/>
            </a:p>
          </p:txBody>
        </p:sp>
        <p:sp>
          <p:nvSpPr>
            <p:cNvPr id="95" name="CasellaDiTesto 94"/>
            <p:cNvSpPr txBox="1"/>
            <p:nvPr/>
          </p:nvSpPr>
          <p:spPr>
            <a:xfrm>
              <a:off x="10798071" y="1233596"/>
              <a:ext cx="118592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100" dirty="0" smtClean="0"/>
                <a:t>Punta metallica</a:t>
              </a:r>
              <a:endParaRPr lang="it-IT" sz="1100" dirty="0"/>
            </a:p>
          </p:txBody>
        </p:sp>
        <p:sp>
          <p:nvSpPr>
            <p:cNvPr id="96" name="CasellaDiTesto 95"/>
            <p:cNvSpPr txBox="1"/>
            <p:nvPr/>
          </p:nvSpPr>
          <p:spPr>
            <a:xfrm>
              <a:off x="10859548" y="1836954"/>
              <a:ext cx="118592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100" dirty="0" smtClean="0"/>
                <a:t>Accelerometro1</a:t>
              </a:r>
              <a:endParaRPr lang="it-IT" sz="1100" dirty="0"/>
            </a:p>
          </p:txBody>
        </p:sp>
        <p:sp>
          <p:nvSpPr>
            <p:cNvPr id="97" name="CasellaDiTesto 96"/>
            <p:cNvSpPr txBox="1"/>
            <p:nvPr/>
          </p:nvSpPr>
          <p:spPr>
            <a:xfrm>
              <a:off x="10186465" y="196796"/>
              <a:ext cx="118592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100" b="1" dirty="0" smtClean="0"/>
                <a:t>Legenda</a:t>
              </a:r>
              <a:endParaRPr lang="it-IT" sz="11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405539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0" y="1"/>
            <a:ext cx="12192000" cy="778597"/>
          </a:xfrm>
        </p:spPr>
        <p:txBody>
          <a:bodyPr anchor="t">
            <a:normAutofit/>
          </a:bodyPr>
          <a:lstStyle/>
          <a:p>
            <a:r>
              <a:rPr lang="it-IT" sz="3200" dirty="0" smtClean="0"/>
              <a:t>2019_07_12  (1/2)</a:t>
            </a:r>
            <a:endParaRPr lang="it-IT" sz="3200" dirty="0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344032" y="778598"/>
            <a:ext cx="11516008" cy="5966234"/>
          </a:xfrm>
        </p:spPr>
        <p:txBody>
          <a:bodyPr>
            <a:normAutofit fontScale="85000" lnSpcReduction="20000"/>
          </a:bodyPr>
          <a:lstStyle/>
          <a:p>
            <a:pPr algn="l"/>
            <a:r>
              <a:rPr lang="it-IT" u="sng" dirty="0" smtClean="0"/>
              <a:t>Ripetizione1</a:t>
            </a:r>
          </a:p>
          <a:p>
            <a:pPr algn="l"/>
            <a:r>
              <a:rPr lang="it-IT" dirty="0"/>
              <a:t>Campione 0 (Ø= 10cm, h= 3.1 cm, 553.1 g).</a:t>
            </a:r>
          </a:p>
          <a:p>
            <a:pPr algn="l"/>
            <a:r>
              <a:rPr lang="it-IT" dirty="0" smtClean="0"/>
              <a:t>Piastra di carico = mini attaccata con bitume. </a:t>
            </a:r>
          </a:p>
          <a:p>
            <a:pPr algn="l"/>
            <a:r>
              <a:rPr lang="it-IT" dirty="0" smtClean="0"/>
              <a:t>a1 </a:t>
            </a:r>
            <a:r>
              <a:rPr lang="it-IT" dirty="0"/>
              <a:t>= Accelerometro 32163 (</a:t>
            </a:r>
            <a:r>
              <a:rPr lang="it-IT" dirty="0" err="1"/>
              <a:t>attak</a:t>
            </a:r>
            <a:r>
              <a:rPr lang="it-IT" dirty="0"/>
              <a:t>).</a:t>
            </a:r>
          </a:p>
          <a:p>
            <a:pPr algn="l"/>
            <a:r>
              <a:rPr lang="it-IT" dirty="0" smtClean="0"/>
              <a:t>Punta: P=Plastica.</a:t>
            </a:r>
          </a:p>
          <a:p>
            <a:pPr algn="l"/>
            <a:endParaRPr lang="it-IT" dirty="0"/>
          </a:p>
          <a:p>
            <a:pPr algn="l"/>
            <a:r>
              <a:rPr lang="it-IT" u="sng" dirty="0" smtClean="0"/>
              <a:t>Ripetizione2</a:t>
            </a:r>
          </a:p>
          <a:p>
            <a:pPr algn="l"/>
            <a:r>
              <a:rPr lang="it-IT" dirty="0"/>
              <a:t>Campione 0 (Ø= 10cm, h= 3.1 cm, 553.1 g).</a:t>
            </a:r>
          </a:p>
          <a:p>
            <a:pPr algn="l"/>
            <a:r>
              <a:rPr lang="it-IT" dirty="0" smtClean="0"/>
              <a:t>Piastra di carico = mini attaccata con bitume.</a:t>
            </a:r>
          </a:p>
          <a:p>
            <a:pPr algn="l"/>
            <a:r>
              <a:rPr lang="it-IT" dirty="0" smtClean="0"/>
              <a:t>a1 </a:t>
            </a:r>
            <a:r>
              <a:rPr lang="it-IT" dirty="0"/>
              <a:t>= Accelerometro 32163 (</a:t>
            </a:r>
            <a:r>
              <a:rPr lang="it-IT" dirty="0" err="1"/>
              <a:t>attak</a:t>
            </a:r>
            <a:r>
              <a:rPr lang="it-IT" dirty="0"/>
              <a:t>).</a:t>
            </a:r>
          </a:p>
          <a:p>
            <a:pPr algn="l"/>
            <a:r>
              <a:rPr lang="it-IT" dirty="0"/>
              <a:t>Punta: P=Plastica.</a:t>
            </a:r>
          </a:p>
          <a:p>
            <a:pPr algn="l"/>
            <a:endParaRPr lang="it-IT" dirty="0" smtClean="0"/>
          </a:p>
          <a:p>
            <a:pPr algn="l"/>
            <a:r>
              <a:rPr lang="it-IT" u="sng" dirty="0" smtClean="0"/>
              <a:t>Ripetizione3</a:t>
            </a:r>
          </a:p>
          <a:p>
            <a:pPr algn="l"/>
            <a:r>
              <a:rPr lang="it-IT" dirty="0"/>
              <a:t>Campione 0 (Ø= 10cm, h= 3.1 cm, 553.1 g).</a:t>
            </a:r>
          </a:p>
          <a:p>
            <a:pPr algn="l"/>
            <a:r>
              <a:rPr lang="it-IT" dirty="0" smtClean="0"/>
              <a:t>Piastra di carico = mini attaccata con bitume.</a:t>
            </a:r>
          </a:p>
          <a:p>
            <a:pPr algn="l"/>
            <a:r>
              <a:rPr lang="it-IT" dirty="0" smtClean="0"/>
              <a:t>a1 </a:t>
            </a:r>
            <a:r>
              <a:rPr lang="it-IT" dirty="0"/>
              <a:t>= Accelerometro 32163 (</a:t>
            </a:r>
            <a:r>
              <a:rPr lang="it-IT" dirty="0" err="1"/>
              <a:t>attak</a:t>
            </a:r>
            <a:r>
              <a:rPr lang="it-IT" dirty="0"/>
              <a:t>).</a:t>
            </a:r>
          </a:p>
          <a:p>
            <a:pPr algn="l"/>
            <a:r>
              <a:rPr lang="it-IT" dirty="0"/>
              <a:t>Punta: P=Plastica.</a:t>
            </a:r>
          </a:p>
          <a:p>
            <a:pPr lvl="1" algn="l"/>
            <a:endParaRPr lang="it-IT" dirty="0" smtClean="0"/>
          </a:p>
        </p:txBody>
      </p:sp>
      <p:sp>
        <p:nvSpPr>
          <p:cNvPr id="22" name="Disco magnetico 21"/>
          <p:cNvSpPr/>
          <p:nvPr/>
        </p:nvSpPr>
        <p:spPr>
          <a:xfrm>
            <a:off x="5554170" y="1519463"/>
            <a:ext cx="1674892" cy="869132"/>
          </a:xfrm>
          <a:prstGeom prst="flowChartMagneticDisk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Ovale 22"/>
          <p:cNvSpPr/>
          <p:nvPr/>
        </p:nvSpPr>
        <p:spPr>
          <a:xfrm>
            <a:off x="8215946" y="1303056"/>
            <a:ext cx="1080000" cy="1080000"/>
          </a:xfrm>
          <a:prstGeom prst="ellipse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Stella a 4 punte 23"/>
          <p:cNvSpPr/>
          <p:nvPr/>
        </p:nvSpPr>
        <p:spPr>
          <a:xfrm>
            <a:off x="8395946" y="1483056"/>
            <a:ext cx="720000" cy="720000"/>
          </a:xfrm>
          <a:prstGeom prst="star4">
            <a:avLst>
              <a:gd name="adj" fmla="val 914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CasellaDiTesto 25"/>
          <p:cNvSpPr txBox="1"/>
          <p:nvPr/>
        </p:nvSpPr>
        <p:spPr>
          <a:xfrm>
            <a:off x="8576730" y="1246864"/>
            <a:ext cx="358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/>
              <a:t>N</a:t>
            </a:r>
            <a:endParaRPr lang="it-IT" dirty="0"/>
          </a:p>
        </p:txBody>
      </p:sp>
      <p:sp>
        <p:nvSpPr>
          <p:cNvPr id="27" name="CasellaDiTesto 26"/>
          <p:cNvSpPr txBox="1"/>
          <p:nvPr/>
        </p:nvSpPr>
        <p:spPr>
          <a:xfrm>
            <a:off x="8139676" y="1655536"/>
            <a:ext cx="358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O</a:t>
            </a:r>
          </a:p>
        </p:txBody>
      </p:sp>
      <p:sp>
        <p:nvSpPr>
          <p:cNvPr id="28" name="CasellaDiTesto 27"/>
          <p:cNvSpPr txBox="1"/>
          <p:nvPr/>
        </p:nvSpPr>
        <p:spPr>
          <a:xfrm>
            <a:off x="9058912" y="1652851"/>
            <a:ext cx="358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E</a:t>
            </a:r>
          </a:p>
        </p:txBody>
      </p:sp>
      <p:sp>
        <p:nvSpPr>
          <p:cNvPr id="29" name="CasellaDiTesto 28"/>
          <p:cNvSpPr txBox="1"/>
          <p:nvPr/>
        </p:nvSpPr>
        <p:spPr>
          <a:xfrm>
            <a:off x="8620319" y="2103724"/>
            <a:ext cx="358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S</a:t>
            </a:r>
          </a:p>
        </p:txBody>
      </p:sp>
      <p:sp>
        <p:nvSpPr>
          <p:cNvPr id="30" name="Freccia in giù 29"/>
          <p:cNvSpPr/>
          <p:nvPr/>
        </p:nvSpPr>
        <p:spPr>
          <a:xfrm>
            <a:off x="9079123" y="1279144"/>
            <a:ext cx="225018" cy="437901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6" name="Cubo 35"/>
          <p:cNvSpPr/>
          <p:nvPr/>
        </p:nvSpPr>
        <p:spPr>
          <a:xfrm>
            <a:off x="6632222" y="1498094"/>
            <a:ext cx="561314" cy="230860"/>
          </a:xfrm>
          <a:prstGeom prst="cube">
            <a:avLst>
              <a:gd name="adj" fmla="val 84017"/>
            </a:avLst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7" name="Freccia in giù 36"/>
          <p:cNvSpPr/>
          <p:nvPr/>
        </p:nvSpPr>
        <p:spPr>
          <a:xfrm>
            <a:off x="6713702" y="920939"/>
            <a:ext cx="479834" cy="651850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8" name="Unità di visualizzazione grafica 37"/>
          <p:cNvSpPr/>
          <p:nvPr/>
        </p:nvSpPr>
        <p:spPr>
          <a:xfrm rot="16200000">
            <a:off x="6169015" y="1302900"/>
            <a:ext cx="390430" cy="335360"/>
          </a:xfrm>
          <a:prstGeom prst="flowChartDisplay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9" name="Connettore 38"/>
          <p:cNvSpPr/>
          <p:nvPr/>
        </p:nvSpPr>
        <p:spPr>
          <a:xfrm>
            <a:off x="8637017" y="1728599"/>
            <a:ext cx="252000" cy="252589"/>
          </a:xfrm>
          <a:prstGeom prst="flowChartConnector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40" name="Gruppo 39"/>
          <p:cNvGrpSpPr/>
          <p:nvPr/>
        </p:nvGrpSpPr>
        <p:grpSpPr>
          <a:xfrm>
            <a:off x="10186465" y="175240"/>
            <a:ext cx="1830556" cy="2150882"/>
            <a:chOff x="10186465" y="175240"/>
            <a:chExt cx="1830556" cy="2150882"/>
          </a:xfrm>
        </p:grpSpPr>
        <p:sp>
          <p:nvSpPr>
            <p:cNvPr id="41" name="Freccia in giù 40"/>
            <p:cNvSpPr/>
            <p:nvPr/>
          </p:nvSpPr>
          <p:spPr>
            <a:xfrm>
              <a:off x="10244631" y="611095"/>
              <a:ext cx="479834" cy="428119"/>
            </a:xfrm>
            <a:prstGeom prst="downArrow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42" name="Rettangolo 41"/>
            <p:cNvSpPr/>
            <p:nvPr/>
          </p:nvSpPr>
          <p:spPr>
            <a:xfrm>
              <a:off x="10203255" y="175240"/>
              <a:ext cx="1783533" cy="215088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44" name="Unità di visualizzazione grafica 43"/>
            <p:cNvSpPr/>
            <p:nvPr/>
          </p:nvSpPr>
          <p:spPr>
            <a:xfrm rot="16200000">
              <a:off x="10279291" y="1264538"/>
              <a:ext cx="390430" cy="335360"/>
            </a:xfrm>
            <a:prstGeom prst="flowChartDisplay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45" name="CasellaDiTesto 44"/>
            <p:cNvSpPr txBox="1"/>
            <p:nvPr/>
          </p:nvSpPr>
          <p:spPr>
            <a:xfrm>
              <a:off x="10812792" y="636257"/>
              <a:ext cx="118592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100" dirty="0" smtClean="0"/>
                <a:t>Punta di plastica</a:t>
              </a:r>
              <a:endParaRPr lang="it-IT" sz="1100" dirty="0"/>
            </a:p>
          </p:txBody>
        </p:sp>
        <p:sp>
          <p:nvSpPr>
            <p:cNvPr id="47" name="CasellaDiTesto 46"/>
            <p:cNvSpPr txBox="1"/>
            <p:nvPr/>
          </p:nvSpPr>
          <p:spPr>
            <a:xfrm>
              <a:off x="10831092" y="1311634"/>
              <a:ext cx="118592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100" dirty="0" smtClean="0"/>
                <a:t>Accelerometro1</a:t>
              </a:r>
              <a:endParaRPr lang="it-IT" sz="1100" dirty="0"/>
            </a:p>
          </p:txBody>
        </p:sp>
        <p:sp>
          <p:nvSpPr>
            <p:cNvPr id="48" name="CasellaDiTesto 47"/>
            <p:cNvSpPr txBox="1"/>
            <p:nvPr/>
          </p:nvSpPr>
          <p:spPr>
            <a:xfrm>
              <a:off x="10186465" y="196796"/>
              <a:ext cx="118592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100" b="1" dirty="0" smtClean="0"/>
                <a:t>Legenda</a:t>
              </a:r>
              <a:endParaRPr lang="it-IT" sz="11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7037423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0" y="1"/>
            <a:ext cx="12192000" cy="778597"/>
          </a:xfrm>
        </p:spPr>
        <p:txBody>
          <a:bodyPr anchor="t">
            <a:normAutofit/>
          </a:bodyPr>
          <a:lstStyle/>
          <a:p>
            <a:r>
              <a:rPr lang="it-IT" sz="3200" dirty="0" smtClean="0"/>
              <a:t>2019_07_12  (2/2)</a:t>
            </a:r>
            <a:endParaRPr lang="it-IT" sz="3200" dirty="0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344032" y="778598"/>
            <a:ext cx="11516008" cy="5966234"/>
          </a:xfrm>
        </p:spPr>
        <p:txBody>
          <a:bodyPr>
            <a:normAutofit fontScale="92500" lnSpcReduction="10000"/>
          </a:bodyPr>
          <a:lstStyle/>
          <a:p>
            <a:pPr algn="l"/>
            <a:r>
              <a:rPr lang="it-IT" b="1" dirty="0"/>
              <a:t>Campione 0 (Ø= 10cm, h= 3.1 cm, 553.1 g).</a:t>
            </a:r>
          </a:p>
          <a:p>
            <a:pPr algn="l"/>
            <a:r>
              <a:rPr lang="it-IT" dirty="0" smtClean="0"/>
              <a:t>Piastra di carico = mini attaccata con bitume. </a:t>
            </a:r>
          </a:p>
          <a:p>
            <a:pPr algn="l"/>
            <a:r>
              <a:rPr lang="it-IT" dirty="0" smtClean="0"/>
              <a:t>a1 </a:t>
            </a:r>
            <a:r>
              <a:rPr lang="it-IT" dirty="0"/>
              <a:t>= Accelerometro 32163 (</a:t>
            </a:r>
            <a:r>
              <a:rPr lang="it-IT" dirty="0" err="1"/>
              <a:t>attak</a:t>
            </a:r>
            <a:r>
              <a:rPr lang="it-IT" dirty="0"/>
              <a:t>).</a:t>
            </a:r>
          </a:p>
          <a:p>
            <a:pPr algn="l"/>
            <a:r>
              <a:rPr lang="it-IT" dirty="0" smtClean="0"/>
              <a:t>Punta: P=Plastica.</a:t>
            </a:r>
          </a:p>
          <a:p>
            <a:pPr algn="l"/>
            <a:endParaRPr lang="it-IT" dirty="0"/>
          </a:p>
          <a:p>
            <a:pPr algn="l"/>
            <a:r>
              <a:rPr lang="it-IT" b="1" dirty="0" smtClean="0"/>
              <a:t>Campione = ? </a:t>
            </a:r>
            <a:r>
              <a:rPr lang="pt-BR" b="1" dirty="0"/>
              <a:t>(Ø=??? m, h=??? m, ??? g)</a:t>
            </a:r>
            <a:r>
              <a:rPr lang="it-IT" b="1" dirty="0" smtClean="0"/>
              <a:t>.</a:t>
            </a:r>
          </a:p>
          <a:p>
            <a:pPr algn="l"/>
            <a:r>
              <a:rPr lang="it-IT" dirty="0" smtClean="0"/>
              <a:t>Piastra di carico = mini attaccata con bitume.</a:t>
            </a:r>
          </a:p>
          <a:p>
            <a:pPr algn="l"/>
            <a:r>
              <a:rPr lang="it-IT" dirty="0" smtClean="0"/>
              <a:t>a1 </a:t>
            </a:r>
            <a:r>
              <a:rPr lang="it-IT" dirty="0"/>
              <a:t>= Accelerometro 32163 (</a:t>
            </a:r>
            <a:r>
              <a:rPr lang="it-IT" dirty="0" err="1"/>
              <a:t>attak</a:t>
            </a:r>
            <a:r>
              <a:rPr lang="it-IT" dirty="0"/>
              <a:t>).</a:t>
            </a:r>
          </a:p>
          <a:p>
            <a:pPr algn="l"/>
            <a:r>
              <a:rPr lang="it-IT" dirty="0" smtClean="0"/>
              <a:t>Punta: P=Plastica.</a:t>
            </a:r>
          </a:p>
          <a:p>
            <a:pPr algn="l"/>
            <a:endParaRPr lang="it-IT" dirty="0" smtClean="0"/>
          </a:p>
          <a:p>
            <a:pPr algn="l"/>
            <a:r>
              <a:rPr lang="it-IT" b="1" dirty="0" smtClean="0"/>
              <a:t>Campione = ? </a:t>
            </a:r>
            <a:r>
              <a:rPr lang="pt-BR" b="1" dirty="0"/>
              <a:t>(Ø=??? m, h=??? m, ??? g)</a:t>
            </a:r>
            <a:r>
              <a:rPr lang="it-IT" b="1" dirty="0" smtClean="0"/>
              <a:t>.</a:t>
            </a:r>
          </a:p>
          <a:p>
            <a:pPr algn="l"/>
            <a:r>
              <a:rPr lang="it-IT" dirty="0" smtClean="0"/>
              <a:t>Piastra di carico = mini attaccata con bitume.</a:t>
            </a:r>
          </a:p>
          <a:p>
            <a:pPr algn="l"/>
            <a:r>
              <a:rPr lang="it-IT" dirty="0" smtClean="0"/>
              <a:t>a1 </a:t>
            </a:r>
            <a:r>
              <a:rPr lang="it-IT" dirty="0"/>
              <a:t>= Accelerometro 32163 (</a:t>
            </a:r>
            <a:r>
              <a:rPr lang="it-IT" dirty="0" err="1"/>
              <a:t>attak</a:t>
            </a:r>
            <a:r>
              <a:rPr lang="it-IT" dirty="0"/>
              <a:t>).</a:t>
            </a:r>
          </a:p>
          <a:p>
            <a:pPr algn="l"/>
            <a:r>
              <a:rPr lang="it-IT" dirty="0" smtClean="0"/>
              <a:t>Punta: P=Plastica.</a:t>
            </a:r>
          </a:p>
          <a:p>
            <a:pPr algn="l"/>
            <a:r>
              <a:rPr lang="it-IT" dirty="0" smtClean="0">
                <a:solidFill>
                  <a:srgbClr val="FF0000"/>
                </a:solidFill>
              </a:rPr>
              <a:t>Dati senza massa???</a:t>
            </a:r>
          </a:p>
        </p:txBody>
      </p:sp>
      <p:sp>
        <p:nvSpPr>
          <p:cNvPr id="22" name="Disco magnetico 21"/>
          <p:cNvSpPr/>
          <p:nvPr/>
        </p:nvSpPr>
        <p:spPr>
          <a:xfrm>
            <a:off x="5920964" y="1158843"/>
            <a:ext cx="1674892" cy="869132"/>
          </a:xfrm>
          <a:prstGeom prst="flowChartMagneticDisk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Ovale 22"/>
          <p:cNvSpPr/>
          <p:nvPr/>
        </p:nvSpPr>
        <p:spPr>
          <a:xfrm>
            <a:off x="8206877" y="957474"/>
            <a:ext cx="1080000" cy="1080000"/>
          </a:xfrm>
          <a:prstGeom prst="ellipse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Stella a 4 punte 23"/>
          <p:cNvSpPr/>
          <p:nvPr/>
        </p:nvSpPr>
        <p:spPr>
          <a:xfrm>
            <a:off x="8386877" y="1137474"/>
            <a:ext cx="720000" cy="720000"/>
          </a:xfrm>
          <a:prstGeom prst="star4">
            <a:avLst>
              <a:gd name="adj" fmla="val 914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CasellaDiTesto 25"/>
          <p:cNvSpPr txBox="1"/>
          <p:nvPr/>
        </p:nvSpPr>
        <p:spPr>
          <a:xfrm>
            <a:off x="8567661" y="901282"/>
            <a:ext cx="358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/>
              <a:t>N</a:t>
            </a:r>
            <a:endParaRPr lang="it-IT" dirty="0"/>
          </a:p>
        </p:txBody>
      </p:sp>
      <p:sp>
        <p:nvSpPr>
          <p:cNvPr id="27" name="CasellaDiTesto 26"/>
          <p:cNvSpPr txBox="1"/>
          <p:nvPr/>
        </p:nvSpPr>
        <p:spPr>
          <a:xfrm>
            <a:off x="8130607" y="1309954"/>
            <a:ext cx="358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O</a:t>
            </a:r>
          </a:p>
        </p:txBody>
      </p:sp>
      <p:sp>
        <p:nvSpPr>
          <p:cNvPr id="28" name="CasellaDiTesto 27"/>
          <p:cNvSpPr txBox="1"/>
          <p:nvPr/>
        </p:nvSpPr>
        <p:spPr>
          <a:xfrm>
            <a:off x="9049843" y="1307269"/>
            <a:ext cx="358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E</a:t>
            </a:r>
          </a:p>
        </p:txBody>
      </p:sp>
      <p:sp>
        <p:nvSpPr>
          <p:cNvPr id="29" name="CasellaDiTesto 28"/>
          <p:cNvSpPr txBox="1"/>
          <p:nvPr/>
        </p:nvSpPr>
        <p:spPr>
          <a:xfrm>
            <a:off x="8611250" y="1758142"/>
            <a:ext cx="358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S</a:t>
            </a:r>
          </a:p>
        </p:txBody>
      </p:sp>
      <p:sp>
        <p:nvSpPr>
          <p:cNvPr id="30" name="Freccia in giù 29"/>
          <p:cNvSpPr/>
          <p:nvPr/>
        </p:nvSpPr>
        <p:spPr>
          <a:xfrm>
            <a:off x="9070054" y="933562"/>
            <a:ext cx="225018" cy="437901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6" name="Cubo 35"/>
          <p:cNvSpPr/>
          <p:nvPr/>
        </p:nvSpPr>
        <p:spPr>
          <a:xfrm>
            <a:off x="6999016" y="1137474"/>
            <a:ext cx="561314" cy="230860"/>
          </a:xfrm>
          <a:prstGeom prst="cube">
            <a:avLst>
              <a:gd name="adj" fmla="val 84017"/>
            </a:avLst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7" name="Freccia in giù 36"/>
          <p:cNvSpPr/>
          <p:nvPr/>
        </p:nvSpPr>
        <p:spPr>
          <a:xfrm>
            <a:off x="7080496" y="560319"/>
            <a:ext cx="479834" cy="651850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8" name="Unità di visualizzazione grafica 37"/>
          <p:cNvSpPr/>
          <p:nvPr/>
        </p:nvSpPr>
        <p:spPr>
          <a:xfrm rot="16200000">
            <a:off x="6535809" y="942280"/>
            <a:ext cx="390430" cy="335360"/>
          </a:xfrm>
          <a:prstGeom prst="flowChartDisplay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9" name="Connettore 38"/>
          <p:cNvSpPr/>
          <p:nvPr/>
        </p:nvSpPr>
        <p:spPr>
          <a:xfrm>
            <a:off x="8627948" y="1383017"/>
            <a:ext cx="252000" cy="252589"/>
          </a:xfrm>
          <a:prstGeom prst="flowChartConnector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Disco magnetico 15"/>
          <p:cNvSpPr/>
          <p:nvPr/>
        </p:nvSpPr>
        <p:spPr>
          <a:xfrm>
            <a:off x="5920964" y="3328254"/>
            <a:ext cx="1674892" cy="869132"/>
          </a:xfrm>
          <a:prstGeom prst="flowChartMagneticDisk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Ovale 16"/>
          <p:cNvSpPr/>
          <p:nvPr/>
        </p:nvSpPr>
        <p:spPr>
          <a:xfrm>
            <a:off x="8206877" y="3126885"/>
            <a:ext cx="1080000" cy="1080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Stella a 4 punte 17"/>
          <p:cNvSpPr/>
          <p:nvPr/>
        </p:nvSpPr>
        <p:spPr>
          <a:xfrm>
            <a:off x="8386877" y="3306885"/>
            <a:ext cx="720000" cy="720000"/>
          </a:xfrm>
          <a:prstGeom prst="star4">
            <a:avLst>
              <a:gd name="adj" fmla="val 914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CasellaDiTesto 18"/>
          <p:cNvSpPr txBox="1"/>
          <p:nvPr/>
        </p:nvSpPr>
        <p:spPr>
          <a:xfrm>
            <a:off x="8567661" y="3070693"/>
            <a:ext cx="358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/>
              <a:t>N</a:t>
            </a:r>
            <a:endParaRPr lang="it-IT" dirty="0"/>
          </a:p>
        </p:txBody>
      </p:sp>
      <p:sp>
        <p:nvSpPr>
          <p:cNvPr id="20" name="CasellaDiTesto 19"/>
          <p:cNvSpPr txBox="1"/>
          <p:nvPr/>
        </p:nvSpPr>
        <p:spPr>
          <a:xfrm>
            <a:off x="8130607" y="3479365"/>
            <a:ext cx="358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O</a:t>
            </a:r>
          </a:p>
        </p:txBody>
      </p:sp>
      <p:sp>
        <p:nvSpPr>
          <p:cNvPr id="21" name="CasellaDiTesto 20"/>
          <p:cNvSpPr txBox="1"/>
          <p:nvPr/>
        </p:nvSpPr>
        <p:spPr>
          <a:xfrm>
            <a:off x="9049843" y="3476680"/>
            <a:ext cx="358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E</a:t>
            </a:r>
          </a:p>
        </p:txBody>
      </p:sp>
      <p:sp>
        <p:nvSpPr>
          <p:cNvPr id="25" name="CasellaDiTesto 24"/>
          <p:cNvSpPr txBox="1"/>
          <p:nvPr/>
        </p:nvSpPr>
        <p:spPr>
          <a:xfrm>
            <a:off x="8611250" y="3927553"/>
            <a:ext cx="358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S</a:t>
            </a:r>
          </a:p>
        </p:txBody>
      </p:sp>
      <p:sp>
        <p:nvSpPr>
          <p:cNvPr id="31" name="Freccia in giù 30"/>
          <p:cNvSpPr/>
          <p:nvPr/>
        </p:nvSpPr>
        <p:spPr>
          <a:xfrm>
            <a:off x="9070054" y="3102973"/>
            <a:ext cx="225018" cy="437901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2" name="Cubo 31"/>
          <p:cNvSpPr/>
          <p:nvPr/>
        </p:nvSpPr>
        <p:spPr>
          <a:xfrm>
            <a:off x="6999016" y="3306885"/>
            <a:ext cx="561314" cy="230860"/>
          </a:xfrm>
          <a:prstGeom prst="cube">
            <a:avLst>
              <a:gd name="adj" fmla="val 84017"/>
            </a:avLst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3" name="Freccia in giù 32"/>
          <p:cNvSpPr/>
          <p:nvPr/>
        </p:nvSpPr>
        <p:spPr>
          <a:xfrm>
            <a:off x="7080496" y="2729730"/>
            <a:ext cx="479834" cy="651850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4" name="Unità di visualizzazione grafica 33"/>
          <p:cNvSpPr/>
          <p:nvPr/>
        </p:nvSpPr>
        <p:spPr>
          <a:xfrm rot="16200000">
            <a:off x="6535809" y="3111691"/>
            <a:ext cx="390430" cy="335360"/>
          </a:xfrm>
          <a:prstGeom prst="flowChartDisplay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5" name="Connettore 34"/>
          <p:cNvSpPr/>
          <p:nvPr/>
        </p:nvSpPr>
        <p:spPr>
          <a:xfrm>
            <a:off x="8627948" y="3552428"/>
            <a:ext cx="252000" cy="252589"/>
          </a:xfrm>
          <a:prstGeom prst="flowChartConnector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0" name="Disco magnetico 39"/>
          <p:cNvSpPr/>
          <p:nvPr/>
        </p:nvSpPr>
        <p:spPr>
          <a:xfrm>
            <a:off x="5920964" y="5483731"/>
            <a:ext cx="1674892" cy="869132"/>
          </a:xfrm>
          <a:prstGeom prst="flowChartMagneticDisk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1" name="Ovale 40"/>
          <p:cNvSpPr/>
          <p:nvPr/>
        </p:nvSpPr>
        <p:spPr>
          <a:xfrm>
            <a:off x="8206877" y="5282362"/>
            <a:ext cx="1080000" cy="1080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2" name="Stella a 4 punte 41"/>
          <p:cNvSpPr/>
          <p:nvPr/>
        </p:nvSpPr>
        <p:spPr>
          <a:xfrm>
            <a:off x="8386877" y="5462362"/>
            <a:ext cx="720000" cy="720000"/>
          </a:xfrm>
          <a:prstGeom prst="star4">
            <a:avLst>
              <a:gd name="adj" fmla="val 914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3" name="CasellaDiTesto 42"/>
          <p:cNvSpPr txBox="1"/>
          <p:nvPr/>
        </p:nvSpPr>
        <p:spPr>
          <a:xfrm>
            <a:off x="8567661" y="5226170"/>
            <a:ext cx="358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/>
              <a:t>N</a:t>
            </a:r>
            <a:endParaRPr lang="it-IT" dirty="0"/>
          </a:p>
        </p:txBody>
      </p:sp>
      <p:sp>
        <p:nvSpPr>
          <p:cNvPr id="44" name="CasellaDiTesto 43"/>
          <p:cNvSpPr txBox="1"/>
          <p:nvPr/>
        </p:nvSpPr>
        <p:spPr>
          <a:xfrm>
            <a:off x="8130607" y="5634842"/>
            <a:ext cx="358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O</a:t>
            </a:r>
          </a:p>
        </p:txBody>
      </p:sp>
      <p:sp>
        <p:nvSpPr>
          <p:cNvPr id="45" name="CasellaDiTesto 44"/>
          <p:cNvSpPr txBox="1"/>
          <p:nvPr/>
        </p:nvSpPr>
        <p:spPr>
          <a:xfrm>
            <a:off x="9049843" y="5632157"/>
            <a:ext cx="358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E</a:t>
            </a:r>
          </a:p>
        </p:txBody>
      </p:sp>
      <p:sp>
        <p:nvSpPr>
          <p:cNvPr id="46" name="CasellaDiTesto 45"/>
          <p:cNvSpPr txBox="1"/>
          <p:nvPr/>
        </p:nvSpPr>
        <p:spPr>
          <a:xfrm>
            <a:off x="8611250" y="6083030"/>
            <a:ext cx="358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S</a:t>
            </a:r>
          </a:p>
        </p:txBody>
      </p:sp>
      <p:sp>
        <p:nvSpPr>
          <p:cNvPr id="47" name="Freccia in giù 46"/>
          <p:cNvSpPr/>
          <p:nvPr/>
        </p:nvSpPr>
        <p:spPr>
          <a:xfrm>
            <a:off x="9070054" y="5258450"/>
            <a:ext cx="225018" cy="437901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8" name="Cubo 47"/>
          <p:cNvSpPr/>
          <p:nvPr/>
        </p:nvSpPr>
        <p:spPr>
          <a:xfrm>
            <a:off x="6999016" y="5462362"/>
            <a:ext cx="561314" cy="230860"/>
          </a:xfrm>
          <a:prstGeom prst="cube">
            <a:avLst>
              <a:gd name="adj" fmla="val 84017"/>
            </a:avLst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9" name="Freccia in giù 48"/>
          <p:cNvSpPr/>
          <p:nvPr/>
        </p:nvSpPr>
        <p:spPr>
          <a:xfrm>
            <a:off x="7080496" y="4885207"/>
            <a:ext cx="479834" cy="651850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0" name="Unità di visualizzazione grafica 49"/>
          <p:cNvSpPr/>
          <p:nvPr/>
        </p:nvSpPr>
        <p:spPr>
          <a:xfrm rot="16200000">
            <a:off x="6535809" y="5267168"/>
            <a:ext cx="390430" cy="335360"/>
          </a:xfrm>
          <a:prstGeom prst="flowChartDisplay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1" name="Connettore 50"/>
          <p:cNvSpPr/>
          <p:nvPr/>
        </p:nvSpPr>
        <p:spPr>
          <a:xfrm>
            <a:off x="8627948" y="5707905"/>
            <a:ext cx="252000" cy="252589"/>
          </a:xfrm>
          <a:prstGeom prst="flowChartConnector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52" name="Gruppo 51"/>
          <p:cNvGrpSpPr/>
          <p:nvPr/>
        </p:nvGrpSpPr>
        <p:grpSpPr>
          <a:xfrm>
            <a:off x="10186465" y="175240"/>
            <a:ext cx="1830218" cy="2150882"/>
            <a:chOff x="10186465" y="175240"/>
            <a:chExt cx="1830218" cy="2150882"/>
          </a:xfrm>
        </p:grpSpPr>
        <p:sp>
          <p:nvSpPr>
            <p:cNvPr id="53" name="Freccia in giù 52"/>
            <p:cNvSpPr/>
            <p:nvPr/>
          </p:nvSpPr>
          <p:spPr>
            <a:xfrm>
              <a:off x="10244631" y="611095"/>
              <a:ext cx="479834" cy="428119"/>
            </a:xfrm>
            <a:prstGeom prst="downArrow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54" name="Rettangolo 53"/>
            <p:cNvSpPr/>
            <p:nvPr/>
          </p:nvSpPr>
          <p:spPr>
            <a:xfrm>
              <a:off x="10203255" y="175240"/>
              <a:ext cx="1783533" cy="215088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56" name="Unità di visualizzazione grafica 55"/>
            <p:cNvSpPr/>
            <p:nvPr/>
          </p:nvSpPr>
          <p:spPr>
            <a:xfrm rot="16200000">
              <a:off x="10278953" y="1219438"/>
              <a:ext cx="390430" cy="335360"/>
            </a:xfrm>
            <a:prstGeom prst="flowChartDisplay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57" name="CasellaDiTesto 56"/>
            <p:cNvSpPr txBox="1"/>
            <p:nvPr/>
          </p:nvSpPr>
          <p:spPr>
            <a:xfrm>
              <a:off x="10812792" y="636257"/>
              <a:ext cx="118592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100" dirty="0" smtClean="0"/>
                <a:t>Punta di plastica</a:t>
              </a:r>
              <a:endParaRPr lang="it-IT" sz="1100" dirty="0"/>
            </a:p>
          </p:txBody>
        </p:sp>
        <p:sp>
          <p:nvSpPr>
            <p:cNvPr id="59" name="CasellaDiTesto 58"/>
            <p:cNvSpPr txBox="1"/>
            <p:nvPr/>
          </p:nvSpPr>
          <p:spPr>
            <a:xfrm>
              <a:off x="10830754" y="1266534"/>
              <a:ext cx="118592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100" dirty="0" smtClean="0"/>
                <a:t>Accelerometro1</a:t>
              </a:r>
              <a:endParaRPr lang="it-IT" sz="1100" dirty="0"/>
            </a:p>
          </p:txBody>
        </p:sp>
        <p:sp>
          <p:nvSpPr>
            <p:cNvPr id="60" name="CasellaDiTesto 59"/>
            <p:cNvSpPr txBox="1"/>
            <p:nvPr/>
          </p:nvSpPr>
          <p:spPr>
            <a:xfrm>
              <a:off x="10186465" y="196796"/>
              <a:ext cx="118592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100" b="1" dirty="0" smtClean="0"/>
                <a:t>Legenda</a:t>
              </a:r>
              <a:endParaRPr lang="it-IT" sz="11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4394060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0" y="1"/>
            <a:ext cx="12192000" cy="778597"/>
          </a:xfrm>
        </p:spPr>
        <p:txBody>
          <a:bodyPr anchor="t">
            <a:normAutofit/>
          </a:bodyPr>
          <a:lstStyle/>
          <a:p>
            <a:r>
              <a:rPr lang="it-IT" sz="3200" dirty="0" smtClean="0"/>
              <a:t>2019_07_15  </a:t>
            </a:r>
            <a:endParaRPr lang="it-IT" sz="3200" dirty="0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344032" y="778598"/>
            <a:ext cx="11516008" cy="5966234"/>
          </a:xfrm>
        </p:spPr>
        <p:txBody>
          <a:bodyPr>
            <a:noAutofit/>
          </a:bodyPr>
          <a:lstStyle/>
          <a:p>
            <a:pPr algn="l"/>
            <a:r>
              <a:rPr lang="it-IT" sz="2000" dirty="0"/>
              <a:t>Campione 0 (Ø= 10cm, h= 3.1 cm, 553.1 g).</a:t>
            </a:r>
          </a:p>
          <a:p>
            <a:pPr algn="l"/>
            <a:r>
              <a:rPr lang="it-IT" sz="2000" dirty="0" smtClean="0"/>
              <a:t>Piastra di carico = mini attaccata con bitume. </a:t>
            </a:r>
          </a:p>
          <a:p>
            <a:pPr algn="l"/>
            <a:r>
              <a:rPr lang="it-IT" sz="2000" dirty="0" smtClean="0"/>
              <a:t>a1 </a:t>
            </a:r>
            <a:r>
              <a:rPr lang="it-IT" sz="2000" dirty="0"/>
              <a:t>= Accelerometro 32163 (</a:t>
            </a:r>
            <a:r>
              <a:rPr lang="it-IT" sz="2000" dirty="0" err="1"/>
              <a:t>attak</a:t>
            </a:r>
            <a:r>
              <a:rPr lang="it-IT" sz="2000" dirty="0"/>
              <a:t>).</a:t>
            </a:r>
          </a:p>
          <a:p>
            <a:pPr algn="l"/>
            <a:r>
              <a:rPr lang="it-IT" sz="2000" b="1" dirty="0" smtClean="0"/>
              <a:t>Punta: P=Plastica.</a:t>
            </a:r>
            <a:endParaRPr lang="it-IT" sz="2000" dirty="0" smtClean="0"/>
          </a:p>
          <a:p>
            <a:pPr algn="l"/>
            <a:endParaRPr lang="it-IT" sz="2000" dirty="0"/>
          </a:p>
          <a:p>
            <a:pPr algn="l"/>
            <a:r>
              <a:rPr lang="it-IT" sz="2000" dirty="0"/>
              <a:t>Campione 0 (Ø= 10cm, h= 3.1 cm, 553.1 g).</a:t>
            </a:r>
          </a:p>
          <a:p>
            <a:pPr algn="l"/>
            <a:r>
              <a:rPr lang="it-IT" sz="2000" dirty="0" smtClean="0"/>
              <a:t>Piastra di carico = piastra grande 1(10cm X 10cm) non attaccata.</a:t>
            </a:r>
          </a:p>
          <a:p>
            <a:pPr algn="l"/>
            <a:r>
              <a:rPr lang="it-IT" sz="2000" dirty="0" smtClean="0"/>
              <a:t>a1 </a:t>
            </a:r>
            <a:r>
              <a:rPr lang="it-IT" sz="2000" dirty="0"/>
              <a:t>= Accelerometro 32163 (</a:t>
            </a:r>
            <a:r>
              <a:rPr lang="it-IT" sz="2000" dirty="0" err="1"/>
              <a:t>attak</a:t>
            </a:r>
            <a:r>
              <a:rPr lang="it-IT" sz="2000" dirty="0"/>
              <a:t>).</a:t>
            </a:r>
          </a:p>
          <a:p>
            <a:pPr algn="l"/>
            <a:r>
              <a:rPr lang="it-IT" sz="2000" b="1" dirty="0" smtClean="0"/>
              <a:t>Punta: R=</a:t>
            </a:r>
            <a:r>
              <a:rPr lang="it-IT" sz="2000" b="1" dirty="0" err="1" smtClean="0"/>
              <a:t>Rubber</a:t>
            </a:r>
            <a:r>
              <a:rPr lang="it-IT" sz="2000" b="1" dirty="0" smtClean="0"/>
              <a:t> (Gomma).</a:t>
            </a:r>
          </a:p>
          <a:p>
            <a:pPr algn="l"/>
            <a:endParaRPr lang="it-IT" sz="2000" dirty="0" smtClean="0"/>
          </a:p>
          <a:p>
            <a:pPr algn="l"/>
            <a:r>
              <a:rPr lang="it-IT" sz="2000" dirty="0"/>
              <a:t>Campione 0 (Ø= 10cm, h= 3.1 cm, 553.1 g).</a:t>
            </a:r>
          </a:p>
          <a:p>
            <a:pPr algn="l"/>
            <a:r>
              <a:rPr lang="it-IT" sz="2000" dirty="0" smtClean="0"/>
              <a:t>Piastra di carico = piastra grande 1(10cm X 10cm) non attaccata.</a:t>
            </a:r>
          </a:p>
          <a:p>
            <a:pPr algn="l"/>
            <a:r>
              <a:rPr lang="it-IT" sz="2000" dirty="0" smtClean="0"/>
              <a:t>a1 </a:t>
            </a:r>
            <a:r>
              <a:rPr lang="it-IT" sz="2000" dirty="0"/>
              <a:t>= Accelerometro 32163 (</a:t>
            </a:r>
            <a:r>
              <a:rPr lang="it-IT" sz="2000" dirty="0" err="1"/>
              <a:t>attak</a:t>
            </a:r>
            <a:r>
              <a:rPr lang="it-IT" sz="2000" dirty="0"/>
              <a:t>).</a:t>
            </a:r>
          </a:p>
          <a:p>
            <a:pPr algn="l"/>
            <a:r>
              <a:rPr lang="it-IT" sz="2000" b="1" dirty="0" smtClean="0"/>
              <a:t>Punta: P=Plastica.</a:t>
            </a:r>
            <a:endParaRPr lang="it-IT" sz="2000" dirty="0" smtClean="0"/>
          </a:p>
          <a:p>
            <a:pPr algn="l"/>
            <a:endParaRPr lang="it-IT" sz="2000" dirty="0" smtClean="0"/>
          </a:p>
          <a:p>
            <a:pPr algn="l"/>
            <a:endParaRPr lang="it-IT" sz="2000" dirty="0" smtClean="0"/>
          </a:p>
        </p:txBody>
      </p:sp>
      <p:sp>
        <p:nvSpPr>
          <p:cNvPr id="22" name="Disco magnetico 21"/>
          <p:cNvSpPr/>
          <p:nvPr/>
        </p:nvSpPr>
        <p:spPr>
          <a:xfrm>
            <a:off x="6255942" y="1222217"/>
            <a:ext cx="1674892" cy="869132"/>
          </a:xfrm>
          <a:prstGeom prst="flowChartMagneticDisk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Ovale 22"/>
          <p:cNvSpPr/>
          <p:nvPr/>
        </p:nvSpPr>
        <p:spPr>
          <a:xfrm>
            <a:off x="8439048" y="949618"/>
            <a:ext cx="1080000" cy="1080000"/>
          </a:xfrm>
          <a:prstGeom prst="ellipse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Stella a 4 punte 23"/>
          <p:cNvSpPr/>
          <p:nvPr/>
        </p:nvSpPr>
        <p:spPr>
          <a:xfrm>
            <a:off x="8619048" y="1129618"/>
            <a:ext cx="720000" cy="720000"/>
          </a:xfrm>
          <a:prstGeom prst="star4">
            <a:avLst>
              <a:gd name="adj" fmla="val 914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CasellaDiTesto 25"/>
          <p:cNvSpPr txBox="1"/>
          <p:nvPr/>
        </p:nvSpPr>
        <p:spPr>
          <a:xfrm>
            <a:off x="8799832" y="893426"/>
            <a:ext cx="358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/>
              <a:t>N</a:t>
            </a:r>
            <a:endParaRPr lang="it-IT" dirty="0"/>
          </a:p>
        </p:txBody>
      </p:sp>
      <p:sp>
        <p:nvSpPr>
          <p:cNvPr id="27" name="CasellaDiTesto 26"/>
          <p:cNvSpPr txBox="1"/>
          <p:nvPr/>
        </p:nvSpPr>
        <p:spPr>
          <a:xfrm>
            <a:off x="8362778" y="1302098"/>
            <a:ext cx="358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O</a:t>
            </a:r>
          </a:p>
        </p:txBody>
      </p:sp>
      <p:sp>
        <p:nvSpPr>
          <p:cNvPr id="28" name="CasellaDiTesto 27"/>
          <p:cNvSpPr txBox="1"/>
          <p:nvPr/>
        </p:nvSpPr>
        <p:spPr>
          <a:xfrm>
            <a:off x="9282014" y="1299413"/>
            <a:ext cx="358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E</a:t>
            </a:r>
          </a:p>
        </p:txBody>
      </p:sp>
      <p:sp>
        <p:nvSpPr>
          <p:cNvPr id="29" name="CasellaDiTesto 28"/>
          <p:cNvSpPr txBox="1"/>
          <p:nvPr/>
        </p:nvSpPr>
        <p:spPr>
          <a:xfrm>
            <a:off x="8843421" y="1750286"/>
            <a:ext cx="358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S</a:t>
            </a:r>
          </a:p>
        </p:txBody>
      </p:sp>
      <p:sp>
        <p:nvSpPr>
          <p:cNvPr id="30" name="Freccia in giù 29"/>
          <p:cNvSpPr/>
          <p:nvPr/>
        </p:nvSpPr>
        <p:spPr>
          <a:xfrm>
            <a:off x="9302225" y="925706"/>
            <a:ext cx="225018" cy="437901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6" name="Cubo 35"/>
          <p:cNvSpPr/>
          <p:nvPr/>
        </p:nvSpPr>
        <p:spPr>
          <a:xfrm>
            <a:off x="7333994" y="1200848"/>
            <a:ext cx="561314" cy="230860"/>
          </a:xfrm>
          <a:prstGeom prst="cube">
            <a:avLst>
              <a:gd name="adj" fmla="val 84017"/>
            </a:avLst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7" name="Freccia in giù 36"/>
          <p:cNvSpPr/>
          <p:nvPr/>
        </p:nvSpPr>
        <p:spPr>
          <a:xfrm>
            <a:off x="7415474" y="623693"/>
            <a:ext cx="479834" cy="651850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8" name="Unità di visualizzazione grafica 37"/>
          <p:cNvSpPr/>
          <p:nvPr/>
        </p:nvSpPr>
        <p:spPr>
          <a:xfrm rot="16200000">
            <a:off x="6870787" y="1005654"/>
            <a:ext cx="390430" cy="335360"/>
          </a:xfrm>
          <a:prstGeom prst="flowChartDisplay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9" name="Connettore 38"/>
          <p:cNvSpPr/>
          <p:nvPr/>
        </p:nvSpPr>
        <p:spPr>
          <a:xfrm>
            <a:off x="8860119" y="1375161"/>
            <a:ext cx="252000" cy="252589"/>
          </a:xfrm>
          <a:prstGeom prst="flowChartConnector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Disco magnetico 15"/>
          <p:cNvSpPr/>
          <p:nvPr/>
        </p:nvSpPr>
        <p:spPr>
          <a:xfrm>
            <a:off x="7358356" y="3592524"/>
            <a:ext cx="1674892" cy="869132"/>
          </a:xfrm>
          <a:prstGeom prst="flowChartMagneticDisk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Ovale 16"/>
          <p:cNvSpPr/>
          <p:nvPr/>
        </p:nvSpPr>
        <p:spPr>
          <a:xfrm>
            <a:off x="9541462" y="3319925"/>
            <a:ext cx="1080000" cy="1080000"/>
          </a:xfrm>
          <a:prstGeom prst="ellipse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Stella a 4 punte 17"/>
          <p:cNvSpPr/>
          <p:nvPr/>
        </p:nvSpPr>
        <p:spPr>
          <a:xfrm>
            <a:off x="9721462" y="3499925"/>
            <a:ext cx="720000" cy="720000"/>
          </a:xfrm>
          <a:prstGeom prst="star4">
            <a:avLst>
              <a:gd name="adj" fmla="val 914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CasellaDiTesto 18"/>
          <p:cNvSpPr txBox="1"/>
          <p:nvPr/>
        </p:nvSpPr>
        <p:spPr>
          <a:xfrm>
            <a:off x="9902246" y="3263733"/>
            <a:ext cx="358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/>
              <a:t>N</a:t>
            </a:r>
            <a:endParaRPr lang="it-IT" dirty="0"/>
          </a:p>
        </p:txBody>
      </p:sp>
      <p:sp>
        <p:nvSpPr>
          <p:cNvPr id="20" name="CasellaDiTesto 19"/>
          <p:cNvSpPr txBox="1"/>
          <p:nvPr/>
        </p:nvSpPr>
        <p:spPr>
          <a:xfrm>
            <a:off x="9465192" y="3672405"/>
            <a:ext cx="358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O</a:t>
            </a:r>
          </a:p>
        </p:txBody>
      </p:sp>
      <p:sp>
        <p:nvSpPr>
          <p:cNvPr id="21" name="CasellaDiTesto 20"/>
          <p:cNvSpPr txBox="1"/>
          <p:nvPr/>
        </p:nvSpPr>
        <p:spPr>
          <a:xfrm>
            <a:off x="10384428" y="3669720"/>
            <a:ext cx="358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E</a:t>
            </a:r>
          </a:p>
        </p:txBody>
      </p:sp>
      <p:sp>
        <p:nvSpPr>
          <p:cNvPr id="25" name="CasellaDiTesto 24"/>
          <p:cNvSpPr txBox="1"/>
          <p:nvPr/>
        </p:nvSpPr>
        <p:spPr>
          <a:xfrm>
            <a:off x="9945835" y="4120593"/>
            <a:ext cx="358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S</a:t>
            </a:r>
          </a:p>
        </p:txBody>
      </p:sp>
      <p:sp>
        <p:nvSpPr>
          <p:cNvPr id="31" name="Freccia in giù 30"/>
          <p:cNvSpPr/>
          <p:nvPr/>
        </p:nvSpPr>
        <p:spPr>
          <a:xfrm>
            <a:off x="10404639" y="3296013"/>
            <a:ext cx="225018" cy="437901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2" name="Cubo 31"/>
          <p:cNvSpPr/>
          <p:nvPr/>
        </p:nvSpPr>
        <p:spPr>
          <a:xfrm>
            <a:off x="7049149" y="3319925"/>
            <a:ext cx="2344883" cy="622900"/>
          </a:xfrm>
          <a:prstGeom prst="cube">
            <a:avLst>
              <a:gd name="adj" fmla="val 8401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3" name="Freccia in giù 32"/>
          <p:cNvSpPr/>
          <p:nvPr/>
        </p:nvSpPr>
        <p:spPr>
          <a:xfrm>
            <a:off x="8504918" y="2849728"/>
            <a:ext cx="479834" cy="651850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4" name="Unità di visualizzazione grafica 33"/>
          <p:cNvSpPr/>
          <p:nvPr/>
        </p:nvSpPr>
        <p:spPr>
          <a:xfrm rot="16200000">
            <a:off x="7883951" y="3184156"/>
            <a:ext cx="390430" cy="335360"/>
          </a:xfrm>
          <a:prstGeom prst="flowChartDisplay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5" name="Connettore 34"/>
          <p:cNvSpPr/>
          <p:nvPr/>
        </p:nvSpPr>
        <p:spPr>
          <a:xfrm>
            <a:off x="9966082" y="3744369"/>
            <a:ext cx="252000" cy="252589"/>
          </a:xfrm>
          <a:prstGeom prst="flowChartConnector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0" name="Disco magnetico 39"/>
          <p:cNvSpPr/>
          <p:nvPr/>
        </p:nvSpPr>
        <p:spPr>
          <a:xfrm>
            <a:off x="7483371" y="5655755"/>
            <a:ext cx="1674892" cy="869132"/>
          </a:xfrm>
          <a:prstGeom prst="flowChartMagneticDisk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1" name="Ovale 40"/>
          <p:cNvSpPr/>
          <p:nvPr/>
        </p:nvSpPr>
        <p:spPr>
          <a:xfrm>
            <a:off x="9666477" y="5383156"/>
            <a:ext cx="1080000" cy="1080000"/>
          </a:xfrm>
          <a:prstGeom prst="ellipse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2" name="Stella a 4 punte 41"/>
          <p:cNvSpPr/>
          <p:nvPr/>
        </p:nvSpPr>
        <p:spPr>
          <a:xfrm>
            <a:off x="9846477" y="5563156"/>
            <a:ext cx="720000" cy="720000"/>
          </a:xfrm>
          <a:prstGeom prst="star4">
            <a:avLst>
              <a:gd name="adj" fmla="val 914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3" name="CasellaDiTesto 42"/>
          <p:cNvSpPr txBox="1"/>
          <p:nvPr/>
        </p:nvSpPr>
        <p:spPr>
          <a:xfrm>
            <a:off x="10027261" y="5326964"/>
            <a:ext cx="358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/>
              <a:t>N</a:t>
            </a:r>
            <a:endParaRPr lang="it-IT" dirty="0"/>
          </a:p>
        </p:txBody>
      </p:sp>
      <p:sp>
        <p:nvSpPr>
          <p:cNvPr id="44" name="CasellaDiTesto 43"/>
          <p:cNvSpPr txBox="1"/>
          <p:nvPr/>
        </p:nvSpPr>
        <p:spPr>
          <a:xfrm>
            <a:off x="9590207" y="5735636"/>
            <a:ext cx="358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O</a:t>
            </a:r>
          </a:p>
        </p:txBody>
      </p:sp>
      <p:sp>
        <p:nvSpPr>
          <p:cNvPr id="45" name="CasellaDiTesto 44"/>
          <p:cNvSpPr txBox="1"/>
          <p:nvPr/>
        </p:nvSpPr>
        <p:spPr>
          <a:xfrm>
            <a:off x="10509443" y="5732951"/>
            <a:ext cx="358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E</a:t>
            </a:r>
          </a:p>
        </p:txBody>
      </p:sp>
      <p:sp>
        <p:nvSpPr>
          <p:cNvPr id="46" name="CasellaDiTesto 45"/>
          <p:cNvSpPr txBox="1"/>
          <p:nvPr/>
        </p:nvSpPr>
        <p:spPr>
          <a:xfrm>
            <a:off x="10070850" y="6183824"/>
            <a:ext cx="358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S</a:t>
            </a:r>
          </a:p>
        </p:txBody>
      </p:sp>
      <p:sp>
        <p:nvSpPr>
          <p:cNvPr id="47" name="Freccia in giù 46"/>
          <p:cNvSpPr/>
          <p:nvPr/>
        </p:nvSpPr>
        <p:spPr>
          <a:xfrm>
            <a:off x="10529654" y="5359244"/>
            <a:ext cx="225018" cy="437901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8" name="Cubo 47"/>
          <p:cNvSpPr/>
          <p:nvPr/>
        </p:nvSpPr>
        <p:spPr>
          <a:xfrm>
            <a:off x="7174164" y="5383156"/>
            <a:ext cx="2344883" cy="622900"/>
          </a:xfrm>
          <a:prstGeom prst="cube">
            <a:avLst>
              <a:gd name="adj" fmla="val 8401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9" name="Freccia in giù 48"/>
          <p:cNvSpPr/>
          <p:nvPr/>
        </p:nvSpPr>
        <p:spPr>
          <a:xfrm>
            <a:off x="8629933" y="4912959"/>
            <a:ext cx="479834" cy="651850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0" name="Unità di visualizzazione grafica 49"/>
          <p:cNvSpPr/>
          <p:nvPr/>
        </p:nvSpPr>
        <p:spPr>
          <a:xfrm rot="16200000">
            <a:off x="8008966" y="5247387"/>
            <a:ext cx="390430" cy="335360"/>
          </a:xfrm>
          <a:prstGeom prst="flowChartDisplay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1" name="Connettore 50"/>
          <p:cNvSpPr/>
          <p:nvPr/>
        </p:nvSpPr>
        <p:spPr>
          <a:xfrm>
            <a:off x="10077443" y="5791322"/>
            <a:ext cx="252000" cy="252589"/>
          </a:xfrm>
          <a:prstGeom prst="flowChartConnector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3" name="Freccia in giù 52"/>
          <p:cNvSpPr/>
          <p:nvPr/>
        </p:nvSpPr>
        <p:spPr>
          <a:xfrm>
            <a:off x="10244631" y="611095"/>
            <a:ext cx="479834" cy="428119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4" name="Rettangolo 53"/>
          <p:cNvSpPr/>
          <p:nvPr/>
        </p:nvSpPr>
        <p:spPr>
          <a:xfrm>
            <a:off x="10203255" y="175239"/>
            <a:ext cx="1783533" cy="25578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5" name="Freccia in giù 54"/>
          <p:cNvSpPr/>
          <p:nvPr/>
        </p:nvSpPr>
        <p:spPr>
          <a:xfrm>
            <a:off x="10263025" y="1158508"/>
            <a:ext cx="479834" cy="428119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6" name="Unità di visualizzazione grafica 55"/>
          <p:cNvSpPr/>
          <p:nvPr/>
        </p:nvSpPr>
        <p:spPr>
          <a:xfrm rot="16200000">
            <a:off x="10307747" y="1789858"/>
            <a:ext cx="390430" cy="335360"/>
          </a:xfrm>
          <a:prstGeom prst="flowChartDisplay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7" name="CasellaDiTesto 56"/>
          <p:cNvSpPr txBox="1"/>
          <p:nvPr/>
        </p:nvSpPr>
        <p:spPr>
          <a:xfrm>
            <a:off x="10812792" y="636257"/>
            <a:ext cx="11859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dirty="0" smtClean="0"/>
              <a:t>Punta di plastica</a:t>
            </a:r>
            <a:endParaRPr lang="it-IT" sz="1100" dirty="0"/>
          </a:p>
        </p:txBody>
      </p:sp>
      <p:sp>
        <p:nvSpPr>
          <p:cNvPr id="58" name="CasellaDiTesto 57"/>
          <p:cNvSpPr txBox="1"/>
          <p:nvPr/>
        </p:nvSpPr>
        <p:spPr>
          <a:xfrm>
            <a:off x="10798071" y="1233596"/>
            <a:ext cx="11859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dirty="0" smtClean="0"/>
              <a:t>Punta di gomma</a:t>
            </a:r>
            <a:endParaRPr lang="it-IT" sz="1100" dirty="0"/>
          </a:p>
        </p:txBody>
      </p:sp>
      <p:sp>
        <p:nvSpPr>
          <p:cNvPr id="59" name="CasellaDiTesto 58"/>
          <p:cNvSpPr txBox="1"/>
          <p:nvPr/>
        </p:nvSpPr>
        <p:spPr>
          <a:xfrm>
            <a:off x="10859548" y="1836954"/>
            <a:ext cx="11859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dirty="0" smtClean="0"/>
              <a:t>Accelerometro1</a:t>
            </a:r>
            <a:endParaRPr lang="it-IT" sz="1100" dirty="0"/>
          </a:p>
        </p:txBody>
      </p:sp>
      <p:sp>
        <p:nvSpPr>
          <p:cNvPr id="60" name="CasellaDiTesto 59"/>
          <p:cNvSpPr txBox="1"/>
          <p:nvPr/>
        </p:nvSpPr>
        <p:spPr>
          <a:xfrm>
            <a:off x="10186465" y="196796"/>
            <a:ext cx="11859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b="1" dirty="0" smtClean="0"/>
              <a:t>Legenda</a:t>
            </a:r>
            <a:endParaRPr lang="it-IT" sz="1100" b="1" dirty="0"/>
          </a:p>
        </p:txBody>
      </p:sp>
      <p:sp>
        <p:nvSpPr>
          <p:cNvPr id="61" name="Cubo 60"/>
          <p:cNvSpPr/>
          <p:nvPr/>
        </p:nvSpPr>
        <p:spPr>
          <a:xfrm>
            <a:off x="10260677" y="2285059"/>
            <a:ext cx="730577" cy="318578"/>
          </a:xfrm>
          <a:prstGeom prst="cube">
            <a:avLst>
              <a:gd name="adj" fmla="val 8401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2" name="CasellaDiTesto 61"/>
          <p:cNvSpPr txBox="1"/>
          <p:nvPr/>
        </p:nvSpPr>
        <p:spPr>
          <a:xfrm>
            <a:off x="10893344" y="2332658"/>
            <a:ext cx="11859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dirty="0" smtClean="0"/>
              <a:t>Piastra grande 1</a:t>
            </a:r>
            <a:endParaRPr lang="it-IT" sz="1100" dirty="0"/>
          </a:p>
        </p:txBody>
      </p:sp>
    </p:spTree>
    <p:extLst>
      <p:ext uri="{BB962C8B-B14F-4D97-AF65-F5344CB8AC3E}">
        <p14:creationId xmlns:p14="http://schemas.microsoft.com/office/powerpoint/2010/main" val="3447164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0" y="1"/>
            <a:ext cx="12192000" cy="778597"/>
          </a:xfrm>
        </p:spPr>
        <p:txBody>
          <a:bodyPr anchor="t">
            <a:normAutofit/>
          </a:bodyPr>
          <a:lstStyle/>
          <a:p>
            <a:r>
              <a:rPr lang="it-IT" sz="3200" dirty="0" smtClean="0"/>
              <a:t>2019_07_18  </a:t>
            </a:r>
            <a:endParaRPr lang="it-IT" sz="3200" dirty="0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344032" y="778598"/>
            <a:ext cx="11516008" cy="5966234"/>
          </a:xfrm>
        </p:spPr>
        <p:txBody>
          <a:bodyPr>
            <a:normAutofit/>
          </a:bodyPr>
          <a:lstStyle/>
          <a:p>
            <a:pPr algn="l"/>
            <a:r>
              <a:rPr lang="it-IT" dirty="0" smtClean="0"/>
              <a:t>Prove su tavolo per testare il software in </a:t>
            </a:r>
            <a:r>
              <a:rPr lang="it-IT" dirty="0" err="1" smtClean="0"/>
              <a:t>Labview</a:t>
            </a:r>
            <a:r>
              <a:rPr lang="it-IT" dirty="0" smtClean="0"/>
              <a:t>.</a:t>
            </a:r>
          </a:p>
          <a:p>
            <a:pPr algn="l"/>
            <a:endParaRPr lang="it-IT" dirty="0" smtClean="0"/>
          </a:p>
          <a:p>
            <a:pPr algn="l"/>
            <a:endParaRPr lang="it-IT" dirty="0" smtClean="0"/>
          </a:p>
        </p:txBody>
      </p:sp>
    </p:spTree>
    <p:extLst>
      <p:ext uri="{BB962C8B-B14F-4D97-AF65-F5344CB8AC3E}">
        <p14:creationId xmlns:p14="http://schemas.microsoft.com/office/powerpoint/2010/main" val="26367370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0" y="1"/>
            <a:ext cx="12192000" cy="778597"/>
          </a:xfrm>
          <a:solidFill>
            <a:srgbClr val="92D050"/>
          </a:solidFill>
        </p:spPr>
        <p:txBody>
          <a:bodyPr anchor="t">
            <a:normAutofit/>
          </a:bodyPr>
          <a:lstStyle/>
          <a:p>
            <a:r>
              <a:rPr lang="it-IT" sz="3200" dirty="0" smtClean="0"/>
              <a:t>2019_07_19 (1/2)  </a:t>
            </a:r>
            <a:endParaRPr lang="it-IT" sz="3200" dirty="0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267832" y="891766"/>
            <a:ext cx="11516008" cy="5966234"/>
          </a:xfrm>
        </p:spPr>
        <p:txBody>
          <a:bodyPr>
            <a:normAutofit/>
          </a:bodyPr>
          <a:lstStyle/>
          <a:p>
            <a:pPr algn="l"/>
            <a:r>
              <a:rPr lang="it-IT" sz="2000" b="1" dirty="0" smtClean="0"/>
              <a:t>Sessione 1</a:t>
            </a:r>
          </a:p>
          <a:p>
            <a:pPr algn="l"/>
            <a:r>
              <a:rPr lang="it-IT" sz="2000" u="sng" dirty="0" smtClean="0"/>
              <a:t>Serie 01</a:t>
            </a:r>
          </a:p>
          <a:p>
            <a:pPr algn="l"/>
            <a:r>
              <a:rPr lang="it-IT" sz="2000" dirty="0" smtClean="0"/>
              <a:t>Solo piastra di carico = piastra grande 1 (10cm X 10cm x 0.8 cm), 617.5 g, </a:t>
            </a:r>
            <a:r>
              <a:rPr lang="it-IT" sz="2000" b="1" dirty="0" smtClean="0"/>
              <a:t>non attaccata</a:t>
            </a:r>
            <a:r>
              <a:rPr lang="it-IT" sz="2000" dirty="0" smtClean="0"/>
              <a:t>.</a:t>
            </a:r>
          </a:p>
          <a:p>
            <a:pPr algn="l"/>
            <a:r>
              <a:rPr lang="it-IT" sz="2000" dirty="0" smtClean="0"/>
              <a:t>a1 = Accelerometro </a:t>
            </a:r>
            <a:r>
              <a:rPr lang="it-IT" sz="2000" dirty="0"/>
              <a:t>32163 (</a:t>
            </a:r>
            <a:r>
              <a:rPr lang="it-IT" sz="2000" dirty="0" err="1"/>
              <a:t>attak</a:t>
            </a:r>
            <a:r>
              <a:rPr lang="it-IT" sz="2000" dirty="0"/>
              <a:t>).</a:t>
            </a:r>
            <a:endParaRPr lang="it-IT" sz="2000" dirty="0" smtClean="0"/>
          </a:p>
          <a:p>
            <a:pPr algn="l"/>
            <a:r>
              <a:rPr lang="it-IT" sz="2000" dirty="0" smtClean="0"/>
              <a:t>Punta: Metallica.</a:t>
            </a:r>
          </a:p>
          <a:p>
            <a:pPr algn="l"/>
            <a:endParaRPr lang="it-IT" sz="2000" dirty="0" smtClean="0"/>
          </a:p>
          <a:p>
            <a:pPr algn="l"/>
            <a:r>
              <a:rPr lang="it-IT" sz="2000" u="sng" dirty="0" smtClean="0"/>
              <a:t>Serie 02</a:t>
            </a:r>
          </a:p>
          <a:p>
            <a:pPr algn="l"/>
            <a:r>
              <a:rPr lang="it-IT" sz="2000" dirty="0" smtClean="0"/>
              <a:t>Solo piastra di carico = piastra grande 1 (10cm X 10cm </a:t>
            </a:r>
            <a:r>
              <a:rPr lang="it-IT" sz="2000" dirty="0"/>
              <a:t>x 0.8 cm</a:t>
            </a:r>
            <a:r>
              <a:rPr lang="it-IT" sz="2000" dirty="0" smtClean="0"/>
              <a:t>) </a:t>
            </a:r>
            <a:r>
              <a:rPr lang="it-IT" sz="2000" dirty="0"/>
              <a:t>617.5 g, </a:t>
            </a:r>
            <a:r>
              <a:rPr lang="it-IT" sz="2000" b="1" dirty="0" smtClean="0"/>
              <a:t>non attaccata</a:t>
            </a:r>
            <a:r>
              <a:rPr lang="it-IT" sz="2000" dirty="0" smtClean="0"/>
              <a:t>.</a:t>
            </a:r>
          </a:p>
          <a:p>
            <a:pPr algn="l"/>
            <a:r>
              <a:rPr lang="it-IT" sz="2000" dirty="0" smtClean="0"/>
              <a:t>a1 = Accelerometro </a:t>
            </a:r>
            <a:r>
              <a:rPr lang="it-IT" sz="2000" dirty="0"/>
              <a:t>32163 (</a:t>
            </a:r>
            <a:r>
              <a:rPr lang="it-IT" sz="2000" dirty="0" err="1"/>
              <a:t>attak</a:t>
            </a:r>
            <a:r>
              <a:rPr lang="it-IT" sz="2000" dirty="0"/>
              <a:t>).</a:t>
            </a:r>
            <a:endParaRPr lang="it-IT" sz="2000" dirty="0" smtClean="0"/>
          </a:p>
          <a:p>
            <a:pPr algn="l"/>
            <a:r>
              <a:rPr lang="it-IT" sz="2000" dirty="0" smtClean="0"/>
              <a:t>Punta: Metallica.</a:t>
            </a:r>
          </a:p>
          <a:p>
            <a:pPr algn="l"/>
            <a:endParaRPr lang="it-IT" sz="2000" dirty="0"/>
          </a:p>
          <a:p>
            <a:pPr algn="l"/>
            <a:endParaRPr lang="it-IT" sz="2000" dirty="0"/>
          </a:p>
          <a:p>
            <a:pPr algn="l"/>
            <a:endParaRPr lang="it-IT" sz="2000" dirty="0" smtClean="0"/>
          </a:p>
          <a:p>
            <a:pPr algn="l"/>
            <a:endParaRPr lang="it-IT" sz="2000" dirty="0" smtClean="0"/>
          </a:p>
          <a:p>
            <a:pPr algn="l"/>
            <a:endParaRPr lang="it-IT" sz="2000" dirty="0" smtClean="0"/>
          </a:p>
        </p:txBody>
      </p:sp>
      <p:grpSp>
        <p:nvGrpSpPr>
          <p:cNvPr id="52" name="Gruppo 51"/>
          <p:cNvGrpSpPr/>
          <p:nvPr/>
        </p:nvGrpSpPr>
        <p:grpSpPr>
          <a:xfrm>
            <a:off x="10186465" y="175240"/>
            <a:ext cx="1812256" cy="2150882"/>
            <a:chOff x="10186465" y="175240"/>
            <a:chExt cx="1812256" cy="2150882"/>
          </a:xfrm>
        </p:grpSpPr>
        <p:sp>
          <p:nvSpPr>
            <p:cNvPr id="53" name="Freccia in giù 52"/>
            <p:cNvSpPr/>
            <p:nvPr/>
          </p:nvSpPr>
          <p:spPr>
            <a:xfrm>
              <a:off x="10244631" y="611095"/>
              <a:ext cx="479834" cy="428119"/>
            </a:xfrm>
            <a:prstGeom prst="downArrow">
              <a:avLst/>
            </a:prstGeom>
            <a:solidFill>
              <a:srgbClr val="0000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54" name="Rettangolo 53"/>
            <p:cNvSpPr/>
            <p:nvPr/>
          </p:nvSpPr>
          <p:spPr>
            <a:xfrm>
              <a:off x="10203255" y="175240"/>
              <a:ext cx="1783533" cy="215088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56" name="Unità di visualizzazione grafica 55"/>
            <p:cNvSpPr/>
            <p:nvPr/>
          </p:nvSpPr>
          <p:spPr>
            <a:xfrm rot="16200000">
              <a:off x="10289333" y="1333409"/>
              <a:ext cx="390430" cy="335360"/>
            </a:xfrm>
            <a:prstGeom prst="flowChartDisplay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57" name="CasellaDiTesto 56"/>
            <p:cNvSpPr txBox="1"/>
            <p:nvPr/>
          </p:nvSpPr>
          <p:spPr>
            <a:xfrm>
              <a:off x="10812792" y="636257"/>
              <a:ext cx="118592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100" dirty="0" smtClean="0"/>
                <a:t>Punta metallica</a:t>
              </a:r>
              <a:endParaRPr lang="it-IT" sz="1100" dirty="0"/>
            </a:p>
          </p:txBody>
        </p:sp>
        <p:sp>
          <p:nvSpPr>
            <p:cNvPr id="59" name="CasellaDiTesto 58"/>
            <p:cNvSpPr txBox="1"/>
            <p:nvPr/>
          </p:nvSpPr>
          <p:spPr>
            <a:xfrm>
              <a:off x="10812792" y="1374373"/>
              <a:ext cx="118592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100" dirty="0" smtClean="0"/>
                <a:t>Accelerometro1</a:t>
              </a:r>
              <a:endParaRPr lang="it-IT" sz="1100" dirty="0"/>
            </a:p>
          </p:txBody>
        </p:sp>
        <p:sp>
          <p:nvSpPr>
            <p:cNvPr id="60" name="CasellaDiTesto 59"/>
            <p:cNvSpPr txBox="1"/>
            <p:nvPr/>
          </p:nvSpPr>
          <p:spPr>
            <a:xfrm>
              <a:off x="10186465" y="196796"/>
              <a:ext cx="118592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100" b="1" dirty="0" smtClean="0"/>
                <a:t>Legenda</a:t>
              </a:r>
              <a:endParaRPr lang="it-IT" sz="1100" b="1" dirty="0"/>
            </a:p>
          </p:txBody>
        </p:sp>
      </p:grpSp>
      <p:sp>
        <p:nvSpPr>
          <p:cNvPr id="61" name="Cubo 60"/>
          <p:cNvSpPr/>
          <p:nvPr/>
        </p:nvSpPr>
        <p:spPr>
          <a:xfrm>
            <a:off x="6970914" y="2513379"/>
            <a:ext cx="2344883" cy="622900"/>
          </a:xfrm>
          <a:prstGeom prst="cube">
            <a:avLst>
              <a:gd name="adj" fmla="val 8401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2" name="Freccia in giù 61"/>
          <p:cNvSpPr/>
          <p:nvPr/>
        </p:nvSpPr>
        <p:spPr>
          <a:xfrm>
            <a:off x="8440406" y="2115318"/>
            <a:ext cx="479834" cy="651850"/>
          </a:xfrm>
          <a:prstGeom prst="downArrow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3" name="Unità di visualizzazione grafica 62"/>
          <p:cNvSpPr/>
          <p:nvPr/>
        </p:nvSpPr>
        <p:spPr>
          <a:xfrm rot="16200000">
            <a:off x="7973396" y="2396642"/>
            <a:ext cx="390430" cy="335360"/>
          </a:xfrm>
          <a:prstGeom prst="flowChartDisplay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4" name="Cubo 63"/>
          <p:cNvSpPr/>
          <p:nvPr/>
        </p:nvSpPr>
        <p:spPr>
          <a:xfrm>
            <a:off x="7656714" y="4460917"/>
            <a:ext cx="2344883" cy="622900"/>
          </a:xfrm>
          <a:prstGeom prst="cube">
            <a:avLst>
              <a:gd name="adj" fmla="val 8401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5" name="Freccia in giù 64"/>
          <p:cNvSpPr/>
          <p:nvPr/>
        </p:nvSpPr>
        <p:spPr>
          <a:xfrm>
            <a:off x="9112483" y="3990720"/>
            <a:ext cx="479834" cy="651850"/>
          </a:xfrm>
          <a:prstGeom prst="downArrow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6" name="Unità di visualizzazione grafica 65"/>
          <p:cNvSpPr/>
          <p:nvPr/>
        </p:nvSpPr>
        <p:spPr>
          <a:xfrm rot="16200000">
            <a:off x="8713617" y="4321586"/>
            <a:ext cx="390430" cy="335360"/>
          </a:xfrm>
          <a:prstGeom prst="flowChartDisplay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Cubo 16"/>
          <p:cNvSpPr/>
          <p:nvPr/>
        </p:nvSpPr>
        <p:spPr>
          <a:xfrm>
            <a:off x="10283539" y="1902140"/>
            <a:ext cx="730577" cy="318578"/>
          </a:xfrm>
          <a:prstGeom prst="cube">
            <a:avLst>
              <a:gd name="adj" fmla="val 8401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CasellaDiTesto 17"/>
          <p:cNvSpPr txBox="1"/>
          <p:nvPr/>
        </p:nvSpPr>
        <p:spPr>
          <a:xfrm>
            <a:off x="10916206" y="1949739"/>
            <a:ext cx="11859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dirty="0" smtClean="0"/>
              <a:t>Piastra grande 1</a:t>
            </a:r>
            <a:endParaRPr lang="it-IT" sz="1100" dirty="0"/>
          </a:p>
        </p:txBody>
      </p:sp>
    </p:spTree>
    <p:extLst>
      <p:ext uri="{BB962C8B-B14F-4D97-AF65-F5344CB8AC3E}">
        <p14:creationId xmlns:p14="http://schemas.microsoft.com/office/powerpoint/2010/main" val="2649051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0" y="1"/>
            <a:ext cx="12192000" cy="778597"/>
          </a:xfrm>
        </p:spPr>
        <p:txBody>
          <a:bodyPr anchor="t">
            <a:normAutofit/>
          </a:bodyPr>
          <a:lstStyle/>
          <a:p>
            <a:r>
              <a:rPr lang="it-IT" sz="3200" dirty="0" smtClean="0"/>
              <a:t>2019_07_19 (2/2)  </a:t>
            </a:r>
            <a:endParaRPr lang="it-IT" sz="3200" dirty="0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344032" y="778598"/>
            <a:ext cx="11516008" cy="5966234"/>
          </a:xfrm>
        </p:spPr>
        <p:txBody>
          <a:bodyPr>
            <a:normAutofit fontScale="55000" lnSpcReduction="20000"/>
          </a:bodyPr>
          <a:lstStyle/>
          <a:p>
            <a:pPr algn="l"/>
            <a:r>
              <a:rPr lang="it-IT" sz="4400" b="1" dirty="0"/>
              <a:t>Sessione 2</a:t>
            </a:r>
          </a:p>
          <a:p>
            <a:pPr algn="l"/>
            <a:r>
              <a:rPr lang="it-IT" u="sng" dirty="0" smtClean="0"/>
              <a:t>Piastra e provino</a:t>
            </a:r>
          </a:p>
          <a:p>
            <a:pPr algn="l"/>
            <a:r>
              <a:rPr lang="it-IT" dirty="0"/>
              <a:t>Campione 0 (Ø= 10cm, h= 3.1 cm, 553.1 g).</a:t>
            </a:r>
          </a:p>
          <a:p>
            <a:pPr algn="l"/>
            <a:r>
              <a:rPr lang="it-IT" dirty="0" smtClean="0"/>
              <a:t>Piastra di carico = piastra grande 1(10cm X 10cm</a:t>
            </a:r>
            <a:r>
              <a:rPr lang="it-IT" dirty="0"/>
              <a:t>), 617.5 g, </a:t>
            </a:r>
            <a:r>
              <a:rPr lang="it-IT" b="1" dirty="0" smtClean="0"/>
              <a:t>non  attaccata</a:t>
            </a:r>
            <a:r>
              <a:rPr lang="it-IT" dirty="0" smtClean="0"/>
              <a:t>.</a:t>
            </a:r>
          </a:p>
          <a:p>
            <a:pPr algn="l"/>
            <a:r>
              <a:rPr lang="it-IT" dirty="0" smtClean="0"/>
              <a:t>a1 = Accelerometro </a:t>
            </a:r>
            <a:r>
              <a:rPr lang="it-IT" dirty="0"/>
              <a:t>32163 (</a:t>
            </a:r>
            <a:r>
              <a:rPr lang="it-IT" dirty="0" err="1"/>
              <a:t>attak</a:t>
            </a:r>
            <a:r>
              <a:rPr lang="it-IT" dirty="0"/>
              <a:t>).</a:t>
            </a:r>
            <a:endParaRPr lang="it-IT" dirty="0" smtClean="0"/>
          </a:p>
          <a:p>
            <a:pPr algn="l"/>
            <a:r>
              <a:rPr lang="it-IT" b="1" dirty="0" smtClean="0"/>
              <a:t>Punta: Metallica.</a:t>
            </a:r>
          </a:p>
          <a:p>
            <a:pPr algn="l"/>
            <a:endParaRPr lang="it-IT" dirty="0" smtClean="0"/>
          </a:p>
          <a:p>
            <a:pPr algn="l"/>
            <a:r>
              <a:rPr lang="it-IT" u="sng" dirty="0" smtClean="0"/>
              <a:t>Piastra e provino</a:t>
            </a:r>
          </a:p>
          <a:p>
            <a:pPr algn="l"/>
            <a:r>
              <a:rPr lang="it-IT" dirty="0"/>
              <a:t>Campione 0 (Ø= 10cm, h= 3.1 cm, 553.1 g).</a:t>
            </a:r>
          </a:p>
          <a:p>
            <a:pPr algn="l"/>
            <a:r>
              <a:rPr lang="it-IT" dirty="0" smtClean="0"/>
              <a:t>Solo piastra di carico = piastra grande 1 (10cm X 10cm), </a:t>
            </a:r>
            <a:r>
              <a:rPr lang="it-IT" dirty="0"/>
              <a:t>617.5 g, </a:t>
            </a:r>
            <a:r>
              <a:rPr lang="it-IT" b="1" dirty="0" smtClean="0"/>
              <a:t>non attaccata.</a:t>
            </a:r>
          </a:p>
          <a:p>
            <a:pPr algn="l"/>
            <a:r>
              <a:rPr lang="it-IT" dirty="0" smtClean="0"/>
              <a:t>a1 = Accelerometro </a:t>
            </a:r>
            <a:r>
              <a:rPr lang="it-IT" dirty="0"/>
              <a:t>32163 (</a:t>
            </a:r>
            <a:r>
              <a:rPr lang="it-IT" dirty="0" err="1"/>
              <a:t>attak</a:t>
            </a:r>
            <a:r>
              <a:rPr lang="it-IT" dirty="0"/>
              <a:t>).</a:t>
            </a:r>
            <a:endParaRPr lang="it-IT" dirty="0" smtClean="0"/>
          </a:p>
          <a:p>
            <a:pPr algn="l"/>
            <a:r>
              <a:rPr lang="it-IT" b="1" dirty="0" smtClean="0"/>
              <a:t>Punta: Plastica.</a:t>
            </a:r>
          </a:p>
          <a:p>
            <a:pPr algn="l"/>
            <a:endParaRPr lang="it-IT" u="sng" dirty="0" smtClean="0"/>
          </a:p>
          <a:p>
            <a:pPr algn="l"/>
            <a:r>
              <a:rPr lang="it-IT" u="sng" dirty="0" smtClean="0"/>
              <a:t>Solo piastra</a:t>
            </a:r>
          </a:p>
          <a:p>
            <a:pPr algn="l"/>
            <a:r>
              <a:rPr lang="it-IT" dirty="0" smtClean="0"/>
              <a:t>Solo piastra di carico = piastra grande 1 (10cm X 10cm</a:t>
            </a:r>
            <a:r>
              <a:rPr lang="it-IT" dirty="0"/>
              <a:t>), 617.5 g, </a:t>
            </a:r>
            <a:r>
              <a:rPr lang="it-IT" b="1" dirty="0"/>
              <a:t>non </a:t>
            </a:r>
            <a:r>
              <a:rPr lang="it-IT" b="1" dirty="0" smtClean="0"/>
              <a:t>attaccata.</a:t>
            </a:r>
          </a:p>
          <a:p>
            <a:pPr algn="l"/>
            <a:r>
              <a:rPr lang="it-IT" b="1" dirty="0" smtClean="0"/>
              <a:t>Punta: Metallica.</a:t>
            </a:r>
          </a:p>
          <a:p>
            <a:pPr algn="l"/>
            <a:endParaRPr lang="it-IT" u="sng" dirty="0" smtClean="0"/>
          </a:p>
          <a:p>
            <a:pPr algn="l"/>
            <a:r>
              <a:rPr lang="it-IT" u="sng" dirty="0" smtClean="0"/>
              <a:t>Solo piastra</a:t>
            </a:r>
          </a:p>
          <a:p>
            <a:pPr algn="l"/>
            <a:r>
              <a:rPr lang="it-IT" dirty="0" smtClean="0"/>
              <a:t>Solo piastra di carico = piastra grande 1 (10cm X 10cm</a:t>
            </a:r>
            <a:r>
              <a:rPr lang="it-IT" dirty="0"/>
              <a:t>), 617.5 g, </a:t>
            </a:r>
            <a:r>
              <a:rPr lang="it-IT" b="1" dirty="0"/>
              <a:t>non </a:t>
            </a:r>
            <a:r>
              <a:rPr lang="it-IT" b="1" dirty="0" smtClean="0"/>
              <a:t>attaccata.</a:t>
            </a:r>
          </a:p>
          <a:p>
            <a:pPr algn="l"/>
            <a:r>
              <a:rPr lang="it-IT" dirty="0"/>
              <a:t>a1 = Accelerometro 32163 (</a:t>
            </a:r>
            <a:r>
              <a:rPr lang="it-IT" dirty="0" err="1"/>
              <a:t>attak</a:t>
            </a:r>
            <a:r>
              <a:rPr lang="it-IT" dirty="0"/>
              <a:t>).</a:t>
            </a:r>
          </a:p>
          <a:p>
            <a:pPr algn="l"/>
            <a:r>
              <a:rPr lang="it-IT" b="1" dirty="0" smtClean="0"/>
              <a:t>Punta: Plastica.</a:t>
            </a:r>
            <a:endParaRPr lang="it-IT" dirty="0" smtClean="0"/>
          </a:p>
          <a:p>
            <a:pPr algn="l"/>
            <a:endParaRPr lang="it-IT" dirty="0"/>
          </a:p>
          <a:p>
            <a:pPr algn="l"/>
            <a:endParaRPr lang="it-IT" dirty="0"/>
          </a:p>
          <a:p>
            <a:pPr algn="l"/>
            <a:endParaRPr lang="it-IT" dirty="0" smtClean="0"/>
          </a:p>
          <a:p>
            <a:pPr algn="l"/>
            <a:endParaRPr lang="it-IT" dirty="0" smtClean="0"/>
          </a:p>
          <a:p>
            <a:pPr algn="l"/>
            <a:endParaRPr lang="it-IT" dirty="0" smtClean="0"/>
          </a:p>
        </p:txBody>
      </p:sp>
      <p:sp>
        <p:nvSpPr>
          <p:cNvPr id="53" name="Freccia in giù 52"/>
          <p:cNvSpPr/>
          <p:nvPr/>
        </p:nvSpPr>
        <p:spPr>
          <a:xfrm>
            <a:off x="10244631" y="611095"/>
            <a:ext cx="479834" cy="428119"/>
          </a:xfrm>
          <a:prstGeom prst="downArrow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4" name="Rettangolo 53"/>
          <p:cNvSpPr/>
          <p:nvPr/>
        </p:nvSpPr>
        <p:spPr>
          <a:xfrm>
            <a:off x="10203255" y="175240"/>
            <a:ext cx="1783533" cy="25108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6" name="Unità di visualizzazione grafica 55"/>
          <p:cNvSpPr/>
          <p:nvPr/>
        </p:nvSpPr>
        <p:spPr>
          <a:xfrm rot="16200000">
            <a:off x="10277400" y="1655992"/>
            <a:ext cx="390430" cy="335360"/>
          </a:xfrm>
          <a:prstGeom prst="flowChartDisplay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7" name="CasellaDiTesto 56"/>
          <p:cNvSpPr txBox="1"/>
          <p:nvPr/>
        </p:nvSpPr>
        <p:spPr>
          <a:xfrm>
            <a:off x="10812792" y="636257"/>
            <a:ext cx="11859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dirty="0" smtClean="0"/>
              <a:t>Punta metallica</a:t>
            </a:r>
            <a:endParaRPr lang="it-IT" sz="1100" dirty="0"/>
          </a:p>
        </p:txBody>
      </p:sp>
      <p:sp>
        <p:nvSpPr>
          <p:cNvPr id="59" name="CasellaDiTesto 58"/>
          <p:cNvSpPr txBox="1"/>
          <p:nvPr/>
        </p:nvSpPr>
        <p:spPr>
          <a:xfrm>
            <a:off x="10800859" y="1696956"/>
            <a:ext cx="11859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dirty="0" smtClean="0"/>
              <a:t>Accelerometro1</a:t>
            </a:r>
            <a:endParaRPr lang="it-IT" sz="1100" dirty="0"/>
          </a:p>
        </p:txBody>
      </p:sp>
      <p:sp>
        <p:nvSpPr>
          <p:cNvPr id="60" name="CasellaDiTesto 59"/>
          <p:cNvSpPr txBox="1"/>
          <p:nvPr/>
        </p:nvSpPr>
        <p:spPr>
          <a:xfrm>
            <a:off x="10186465" y="196796"/>
            <a:ext cx="11859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b="1" dirty="0" smtClean="0"/>
              <a:t>Legenda</a:t>
            </a:r>
            <a:endParaRPr lang="it-IT" sz="1100" b="1" dirty="0"/>
          </a:p>
        </p:txBody>
      </p:sp>
      <p:sp>
        <p:nvSpPr>
          <p:cNvPr id="61" name="Cubo 60"/>
          <p:cNvSpPr/>
          <p:nvPr/>
        </p:nvSpPr>
        <p:spPr>
          <a:xfrm>
            <a:off x="6062090" y="4744261"/>
            <a:ext cx="2344883" cy="622900"/>
          </a:xfrm>
          <a:prstGeom prst="cube">
            <a:avLst>
              <a:gd name="adj" fmla="val 8401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2" name="Freccia in giù 61"/>
          <p:cNvSpPr/>
          <p:nvPr/>
        </p:nvSpPr>
        <p:spPr>
          <a:xfrm>
            <a:off x="7517859" y="4274064"/>
            <a:ext cx="479834" cy="651850"/>
          </a:xfrm>
          <a:prstGeom prst="downArrow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3" name="Unità di visualizzazione grafica 62"/>
          <p:cNvSpPr/>
          <p:nvPr/>
        </p:nvSpPr>
        <p:spPr>
          <a:xfrm rot="16200000">
            <a:off x="6896892" y="4608492"/>
            <a:ext cx="390430" cy="335360"/>
          </a:xfrm>
          <a:prstGeom prst="flowChartDisplay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4" name="Cubo 63"/>
          <p:cNvSpPr/>
          <p:nvPr/>
        </p:nvSpPr>
        <p:spPr>
          <a:xfrm>
            <a:off x="7090791" y="5867644"/>
            <a:ext cx="2344883" cy="622900"/>
          </a:xfrm>
          <a:prstGeom prst="cube">
            <a:avLst>
              <a:gd name="adj" fmla="val 8401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5" name="Freccia in giù 64"/>
          <p:cNvSpPr/>
          <p:nvPr/>
        </p:nvSpPr>
        <p:spPr>
          <a:xfrm>
            <a:off x="8546560" y="5397447"/>
            <a:ext cx="479834" cy="651850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6" name="Unità di visualizzazione grafica 65"/>
          <p:cNvSpPr/>
          <p:nvPr/>
        </p:nvSpPr>
        <p:spPr>
          <a:xfrm rot="16200000">
            <a:off x="7925593" y="5731875"/>
            <a:ext cx="390430" cy="335360"/>
          </a:xfrm>
          <a:prstGeom prst="flowChartDisplay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Disco magnetico 16"/>
          <p:cNvSpPr/>
          <p:nvPr/>
        </p:nvSpPr>
        <p:spPr>
          <a:xfrm>
            <a:off x="6346042" y="1525352"/>
            <a:ext cx="1674892" cy="869132"/>
          </a:xfrm>
          <a:prstGeom prst="flowChartMagneticDisk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Ovale 17"/>
          <p:cNvSpPr/>
          <p:nvPr/>
        </p:nvSpPr>
        <p:spPr>
          <a:xfrm>
            <a:off x="8529148" y="1252753"/>
            <a:ext cx="1080000" cy="1080000"/>
          </a:xfrm>
          <a:prstGeom prst="ellipse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Stella a 4 punte 18"/>
          <p:cNvSpPr/>
          <p:nvPr/>
        </p:nvSpPr>
        <p:spPr>
          <a:xfrm>
            <a:off x="8709148" y="1432753"/>
            <a:ext cx="720000" cy="720000"/>
          </a:xfrm>
          <a:prstGeom prst="star4">
            <a:avLst>
              <a:gd name="adj" fmla="val 914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CasellaDiTesto 19"/>
          <p:cNvSpPr txBox="1"/>
          <p:nvPr/>
        </p:nvSpPr>
        <p:spPr>
          <a:xfrm>
            <a:off x="8889932" y="1196561"/>
            <a:ext cx="358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/>
              <a:t>N</a:t>
            </a:r>
            <a:endParaRPr lang="it-IT" dirty="0"/>
          </a:p>
        </p:txBody>
      </p:sp>
      <p:sp>
        <p:nvSpPr>
          <p:cNvPr id="21" name="CasellaDiTesto 20"/>
          <p:cNvSpPr txBox="1"/>
          <p:nvPr/>
        </p:nvSpPr>
        <p:spPr>
          <a:xfrm>
            <a:off x="8452878" y="1605233"/>
            <a:ext cx="358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O</a:t>
            </a:r>
          </a:p>
        </p:txBody>
      </p:sp>
      <p:sp>
        <p:nvSpPr>
          <p:cNvPr id="22" name="CasellaDiTesto 21"/>
          <p:cNvSpPr txBox="1"/>
          <p:nvPr/>
        </p:nvSpPr>
        <p:spPr>
          <a:xfrm>
            <a:off x="9372114" y="1602548"/>
            <a:ext cx="358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E</a:t>
            </a:r>
          </a:p>
        </p:txBody>
      </p:sp>
      <p:sp>
        <p:nvSpPr>
          <p:cNvPr id="23" name="CasellaDiTesto 22"/>
          <p:cNvSpPr txBox="1"/>
          <p:nvPr/>
        </p:nvSpPr>
        <p:spPr>
          <a:xfrm>
            <a:off x="8933521" y="2053421"/>
            <a:ext cx="358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S</a:t>
            </a:r>
          </a:p>
        </p:txBody>
      </p:sp>
      <p:sp>
        <p:nvSpPr>
          <p:cNvPr id="24" name="Freccia in giù 23"/>
          <p:cNvSpPr/>
          <p:nvPr/>
        </p:nvSpPr>
        <p:spPr>
          <a:xfrm>
            <a:off x="9392325" y="1228841"/>
            <a:ext cx="225018" cy="437901"/>
          </a:xfrm>
          <a:prstGeom prst="downArrow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Cubo 24"/>
          <p:cNvSpPr/>
          <p:nvPr/>
        </p:nvSpPr>
        <p:spPr>
          <a:xfrm>
            <a:off x="6036835" y="1252753"/>
            <a:ext cx="2344883" cy="622900"/>
          </a:xfrm>
          <a:prstGeom prst="cube">
            <a:avLst>
              <a:gd name="adj" fmla="val 8401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Freccia in giù 25"/>
          <p:cNvSpPr/>
          <p:nvPr/>
        </p:nvSpPr>
        <p:spPr>
          <a:xfrm>
            <a:off x="7492604" y="782556"/>
            <a:ext cx="479834" cy="651850"/>
          </a:xfrm>
          <a:prstGeom prst="downArrow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7" name="Unità di visualizzazione grafica 26"/>
          <p:cNvSpPr/>
          <p:nvPr/>
        </p:nvSpPr>
        <p:spPr>
          <a:xfrm rot="16200000">
            <a:off x="6871637" y="1116984"/>
            <a:ext cx="390430" cy="335360"/>
          </a:xfrm>
          <a:prstGeom prst="flowChartDisplay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8" name="Connettore 27"/>
          <p:cNvSpPr/>
          <p:nvPr/>
        </p:nvSpPr>
        <p:spPr>
          <a:xfrm>
            <a:off x="8940114" y="1660919"/>
            <a:ext cx="252000" cy="252589"/>
          </a:xfrm>
          <a:prstGeom prst="flowChartConnector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9" name="Disco magnetico 28"/>
          <p:cNvSpPr/>
          <p:nvPr/>
        </p:nvSpPr>
        <p:spPr>
          <a:xfrm>
            <a:off x="6397086" y="3199684"/>
            <a:ext cx="1674892" cy="869132"/>
          </a:xfrm>
          <a:prstGeom prst="flowChartMagneticDisk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0" name="Ovale 29"/>
          <p:cNvSpPr/>
          <p:nvPr/>
        </p:nvSpPr>
        <p:spPr>
          <a:xfrm>
            <a:off x="8580192" y="2927085"/>
            <a:ext cx="1080000" cy="1080000"/>
          </a:xfrm>
          <a:prstGeom prst="ellipse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1" name="Stella a 4 punte 30"/>
          <p:cNvSpPr/>
          <p:nvPr/>
        </p:nvSpPr>
        <p:spPr>
          <a:xfrm>
            <a:off x="8760192" y="3107085"/>
            <a:ext cx="720000" cy="720000"/>
          </a:xfrm>
          <a:prstGeom prst="star4">
            <a:avLst>
              <a:gd name="adj" fmla="val 914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2" name="CasellaDiTesto 31"/>
          <p:cNvSpPr txBox="1"/>
          <p:nvPr/>
        </p:nvSpPr>
        <p:spPr>
          <a:xfrm>
            <a:off x="8940976" y="2870893"/>
            <a:ext cx="358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/>
              <a:t>N</a:t>
            </a:r>
            <a:endParaRPr lang="it-IT" dirty="0"/>
          </a:p>
        </p:txBody>
      </p:sp>
      <p:sp>
        <p:nvSpPr>
          <p:cNvPr id="33" name="CasellaDiTesto 32"/>
          <p:cNvSpPr txBox="1"/>
          <p:nvPr/>
        </p:nvSpPr>
        <p:spPr>
          <a:xfrm>
            <a:off x="8503922" y="3279565"/>
            <a:ext cx="358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O</a:t>
            </a:r>
          </a:p>
        </p:txBody>
      </p:sp>
      <p:sp>
        <p:nvSpPr>
          <p:cNvPr id="34" name="CasellaDiTesto 33"/>
          <p:cNvSpPr txBox="1"/>
          <p:nvPr/>
        </p:nvSpPr>
        <p:spPr>
          <a:xfrm>
            <a:off x="9423158" y="3276880"/>
            <a:ext cx="358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E</a:t>
            </a:r>
          </a:p>
        </p:txBody>
      </p:sp>
      <p:sp>
        <p:nvSpPr>
          <p:cNvPr id="35" name="CasellaDiTesto 34"/>
          <p:cNvSpPr txBox="1"/>
          <p:nvPr/>
        </p:nvSpPr>
        <p:spPr>
          <a:xfrm>
            <a:off x="8984565" y="3727753"/>
            <a:ext cx="358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S</a:t>
            </a:r>
          </a:p>
        </p:txBody>
      </p:sp>
      <p:sp>
        <p:nvSpPr>
          <p:cNvPr id="36" name="Freccia in giù 35"/>
          <p:cNvSpPr/>
          <p:nvPr/>
        </p:nvSpPr>
        <p:spPr>
          <a:xfrm>
            <a:off x="9443369" y="2903173"/>
            <a:ext cx="225018" cy="437901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7" name="Cubo 36"/>
          <p:cNvSpPr/>
          <p:nvPr/>
        </p:nvSpPr>
        <p:spPr>
          <a:xfrm>
            <a:off x="6087879" y="2927085"/>
            <a:ext cx="2344883" cy="622900"/>
          </a:xfrm>
          <a:prstGeom prst="cube">
            <a:avLst>
              <a:gd name="adj" fmla="val 8401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8" name="Freccia in giù 37"/>
          <p:cNvSpPr/>
          <p:nvPr/>
        </p:nvSpPr>
        <p:spPr>
          <a:xfrm>
            <a:off x="7543648" y="2456888"/>
            <a:ext cx="479834" cy="651850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9" name="Unità di visualizzazione grafica 38"/>
          <p:cNvSpPr/>
          <p:nvPr/>
        </p:nvSpPr>
        <p:spPr>
          <a:xfrm rot="16200000">
            <a:off x="6922681" y="2791316"/>
            <a:ext cx="390430" cy="335360"/>
          </a:xfrm>
          <a:prstGeom prst="flowChartDisplay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0" name="Connettore 39"/>
          <p:cNvSpPr/>
          <p:nvPr/>
        </p:nvSpPr>
        <p:spPr>
          <a:xfrm>
            <a:off x="8991158" y="3335251"/>
            <a:ext cx="252000" cy="252589"/>
          </a:xfrm>
          <a:prstGeom prst="flowChartConnector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1" name="Freccia in giù 40"/>
          <p:cNvSpPr/>
          <p:nvPr/>
        </p:nvSpPr>
        <p:spPr>
          <a:xfrm>
            <a:off x="10244631" y="1106004"/>
            <a:ext cx="479834" cy="428119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2" name="CasellaDiTesto 41"/>
          <p:cNvSpPr txBox="1"/>
          <p:nvPr/>
        </p:nvSpPr>
        <p:spPr>
          <a:xfrm>
            <a:off x="10812792" y="1131166"/>
            <a:ext cx="11859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dirty="0" smtClean="0"/>
              <a:t>Punta di plastica</a:t>
            </a:r>
            <a:endParaRPr lang="it-IT" sz="1100" dirty="0"/>
          </a:p>
        </p:txBody>
      </p:sp>
      <p:sp>
        <p:nvSpPr>
          <p:cNvPr id="43" name="Cubo 42"/>
          <p:cNvSpPr/>
          <p:nvPr/>
        </p:nvSpPr>
        <p:spPr>
          <a:xfrm>
            <a:off x="10241355" y="2171373"/>
            <a:ext cx="730577" cy="318578"/>
          </a:xfrm>
          <a:prstGeom prst="cube">
            <a:avLst>
              <a:gd name="adj" fmla="val 8401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4" name="CasellaDiTesto 43"/>
          <p:cNvSpPr txBox="1"/>
          <p:nvPr/>
        </p:nvSpPr>
        <p:spPr>
          <a:xfrm>
            <a:off x="10874022" y="2218972"/>
            <a:ext cx="11859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dirty="0" smtClean="0"/>
              <a:t>Piastra grande 1</a:t>
            </a:r>
            <a:endParaRPr lang="it-IT" sz="1100" dirty="0"/>
          </a:p>
        </p:txBody>
      </p:sp>
    </p:spTree>
    <p:extLst>
      <p:ext uri="{BB962C8B-B14F-4D97-AF65-F5344CB8AC3E}">
        <p14:creationId xmlns:p14="http://schemas.microsoft.com/office/powerpoint/2010/main" val="199359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0" y="1"/>
            <a:ext cx="12192000" cy="778597"/>
          </a:xfrm>
        </p:spPr>
        <p:txBody>
          <a:bodyPr anchor="t">
            <a:normAutofit/>
          </a:bodyPr>
          <a:lstStyle/>
          <a:p>
            <a:r>
              <a:rPr lang="it-IT" sz="3200" dirty="0" smtClean="0"/>
              <a:t>2019_07_23 (1/3)  </a:t>
            </a:r>
            <a:endParaRPr lang="it-IT" sz="3200" dirty="0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344032" y="778598"/>
            <a:ext cx="11516008" cy="5966234"/>
          </a:xfrm>
        </p:spPr>
        <p:txBody>
          <a:bodyPr>
            <a:normAutofit/>
          </a:bodyPr>
          <a:lstStyle/>
          <a:p>
            <a:pPr algn="l"/>
            <a:r>
              <a:rPr lang="it-IT" b="1" dirty="0" smtClean="0"/>
              <a:t>Campione 2 </a:t>
            </a:r>
            <a:r>
              <a:rPr lang="pt-BR" b="1" dirty="0"/>
              <a:t>(</a:t>
            </a:r>
            <a:r>
              <a:rPr lang="pt-BR" b="1" dirty="0" smtClean="0"/>
              <a:t>Ø=10 cm</a:t>
            </a:r>
            <a:r>
              <a:rPr lang="pt-BR" b="1" dirty="0"/>
              <a:t>, h</a:t>
            </a:r>
            <a:r>
              <a:rPr lang="pt-BR" b="1" dirty="0" smtClean="0"/>
              <a:t>= 3 cm</a:t>
            </a:r>
            <a:r>
              <a:rPr lang="pt-BR" b="1" dirty="0"/>
              <a:t>, </a:t>
            </a:r>
            <a:r>
              <a:rPr lang="pt-BR" b="1" dirty="0" smtClean="0"/>
              <a:t>146.6 </a:t>
            </a:r>
            <a:r>
              <a:rPr lang="pt-BR" b="1" dirty="0"/>
              <a:t>g</a:t>
            </a:r>
            <a:r>
              <a:rPr lang="pt-BR" b="1" dirty="0" smtClean="0"/>
              <a:t>).</a:t>
            </a:r>
            <a:endParaRPr lang="it-IT" b="1" dirty="0" smtClean="0"/>
          </a:p>
          <a:p>
            <a:pPr algn="l"/>
            <a:r>
              <a:rPr lang="it-IT" dirty="0" smtClean="0"/>
              <a:t>Piastra di carico = piastra grande 1(10cm X 10cm), 617.5 </a:t>
            </a:r>
            <a:r>
              <a:rPr lang="it-IT" dirty="0"/>
              <a:t>g, </a:t>
            </a:r>
            <a:endParaRPr lang="it-IT" dirty="0" smtClean="0"/>
          </a:p>
          <a:p>
            <a:pPr algn="l"/>
            <a:r>
              <a:rPr lang="it-IT" dirty="0" smtClean="0"/>
              <a:t>		attaccata con </a:t>
            </a:r>
            <a:r>
              <a:rPr lang="it-IT" b="1" dirty="0" smtClean="0"/>
              <a:t>biadesivo</a:t>
            </a:r>
          </a:p>
          <a:p>
            <a:pPr algn="l"/>
            <a:r>
              <a:rPr lang="it-IT" dirty="0" smtClean="0"/>
              <a:t>a1 = Accelerometro </a:t>
            </a:r>
            <a:r>
              <a:rPr lang="it-IT" dirty="0"/>
              <a:t>32163 (</a:t>
            </a:r>
            <a:r>
              <a:rPr lang="it-IT" dirty="0" err="1"/>
              <a:t>attak</a:t>
            </a:r>
            <a:r>
              <a:rPr lang="it-IT" dirty="0"/>
              <a:t>).</a:t>
            </a:r>
            <a:endParaRPr lang="it-IT" dirty="0" smtClean="0"/>
          </a:p>
          <a:p>
            <a:pPr algn="l"/>
            <a:r>
              <a:rPr lang="it-IT" b="1" dirty="0" smtClean="0"/>
              <a:t>Punta: Metallica.</a:t>
            </a:r>
          </a:p>
          <a:p>
            <a:pPr algn="l"/>
            <a:endParaRPr lang="it-IT" b="1" dirty="0"/>
          </a:p>
          <a:p>
            <a:pPr algn="l"/>
            <a:r>
              <a:rPr lang="it-IT" b="1" dirty="0" smtClean="0"/>
              <a:t>Campione 2 </a:t>
            </a:r>
            <a:r>
              <a:rPr lang="pt-BR" b="1" dirty="0"/>
              <a:t>(Ø=10 cm, h= 3 cm, 146.6 g).</a:t>
            </a:r>
            <a:endParaRPr lang="it-IT" b="1" dirty="0"/>
          </a:p>
          <a:p>
            <a:pPr algn="l"/>
            <a:r>
              <a:rPr lang="it-IT" dirty="0" smtClean="0"/>
              <a:t>Piastra di carico = piastra grande (10cm X 10cm), 617.5 </a:t>
            </a:r>
            <a:r>
              <a:rPr lang="it-IT" dirty="0"/>
              <a:t>g, </a:t>
            </a:r>
            <a:endParaRPr lang="it-IT" dirty="0" smtClean="0"/>
          </a:p>
          <a:p>
            <a:pPr algn="l"/>
            <a:r>
              <a:rPr lang="it-IT" dirty="0" smtClean="0"/>
              <a:t>		attaccata con </a:t>
            </a:r>
            <a:r>
              <a:rPr lang="it-IT" b="1" dirty="0" smtClean="0"/>
              <a:t>biadesivo</a:t>
            </a:r>
          </a:p>
          <a:p>
            <a:pPr algn="l"/>
            <a:r>
              <a:rPr lang="it-IT" dirty="0" smtClean="0"/>
              <a:t>a1 = Accelerometro </a:t>
            </a:r>
            <a:r>
              <a:rPr lang="it-IT" dirty="0"/>
              <a:t>32163 (</a:t>
            </a:r>
            <a:r>
              <a:rPr lang="it-IT" dirty="0" err="1"/>
              <a:t>attak</a:t>
            </a:r>
            <a:r>
              <a:rPr lang="it-IT" dirty="0"/>
              <a:t>).</a:t>
            </a:r>
            <a:endParaRPr lang="it-IT" dirty="0" smtClean="0"/>
          </a:p>
          <a:p>
            <a:pPr algn="l"/>
            <a:r>
              <a:rPr lang="it-IT" b="1" dirty="0" smtClean="0"/>
              <a:t>Punta: Plastica.</a:t>
            </a:r>
          </a:p>
          <a:p>
            <a:pPr algn="l"/>
            <a:endParaRPr lang="it-IT" b="1" dirty="0" smtClean="0"/>
          </a:p>
          <a:p>
            <a:pPr algn="l"/>
            <a:endParaRPr lang="it-IT" dirty="0" smtClean="0"/>
          </a:p>
          <a:p>
            <a:pPr algn="l"/>
            <a:endParaRPr lang="it-IT" dirty="0"/>
          </a:p>
          <a:p>
            <a:pPr algn="l"/>
            <a:endParaRPr lang="it-IT" dirty="0"/>
          </a:p>
          <a:p>
            <a:pPr algn="l"/>
            <a:endParaRPr lang="it-IT" dirty="0" smtClean="0"/>
          </a:p>
          <a:p>
            <a:pPr algn="l"/>
            <a:endParaRPr lang="it-IT" dirty="0" smtClean="0"/>
          </a:p>
          <a:p>
            <a:pPr algn="l"/>
            <a:endParaRPr lang="it-IT" dirty="0" smtClean="0"/>
          </a:p>
        </p:txBody>
      </p:sp>
      <p:sp>
        <p:nvSpPr>
          <p:cNvPr id="53" name="Freccia in giù 52"/>
          <p:cNvSpPr/>
          <p:nvPr/>
        </p:nvSpPr>
        <p:spPr>
          <a:xfrm>
            <a:off x="10244631" y="611095"/>
            <a:ext cx="479834" cy="428119"/>
          </a:xfrm>
          <a:prstGeom prst="downArrow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4" name="Rettangolo 53"/>
          <p:cNvSpPr/>
          <p:nvPr/>
        </p:nvSpPr>
        <p:spPr>
          <a:xfrm>
            <a:off x="10203255" y="175240"/>
            <a:ext cx="1783533" cy="26297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6" name="Unità di visualizzazione grafica 55"/>
          <p:cNvSpPr/>
          <p:nvPr/>
        </p:nvSpPr>
        <p:spPr>
          <a:xfrm rot="16200000">
            <a:off x="10277400" y="1655992"/>
            <a:ext cx="390430" cy="335360"/>
          </a:xfrm>
          <a:prstGeom prst="flowChartDisplay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7" name="CasellaDiTesto 56"/>
          <p:cNvSpPr txBox="1"/>
          <p:nvPr/>
        </p:nvSpPr>
        <p:spPr>
          <a:xfrm>
            <a:off x="10812792" y="636257"/>
            <a:ext cx="11859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dirty="0" smtClean="0"/>
              <a:t>Punta metallica</a:t>
            </a:r>
            <a:endParaRPr lang="it-IT" sz="1100" dirty="0"/>
          </a:p>
        </p:txBody>
      </p:sp>
      <p:sp>
        <p:nvSpPr>
          <p:cNvPr id="59" name="CasellaDiTesto 58"/>
          <p:cNvSpPr txBox="1"/>
          <p:nvPr/>
        </p:nvSpPr>
        <p:spPr>
          <a:xfrm>
            <a:off x="10800859" y="1696956"/>
            <a:ext cx="11859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dirty="0" smtClean="0"/>
              <a:t>Accelerometro1</a:t>
            </a:r>
            <a:endParaRPr lang="it-IT" sz="1100" dirty="0"/>
          </a:p>
        </p:txBody>
      </p:sp>
      <p:sp>
        <p:nvSpPr>
          <p:cNvPr id="60" name="CasellaDiTesto 59"/>
          <p:cNvSpPr txBox="1"/>
          <p:nvPr/>
        </p:nvSpPr>
        <p:spPr>
          <a:xfrm>
            <a:off x="10186465" y="196796"/>
            <a:ext cx="11859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b="1" dirty="0" smtClean="0"/>
              <a:t>Legenda</a:t>
            </a:r>
            <a:endParaRPr lang="it-IT" sz="1100" b="1" dirty="0"/>
          </a:p>
        </p:txBody>
      </p:sp>
      <p:sp>
        <p:nvSpPr>
          <p:cNvPr id="17" name="Disco magnetico 16"/>
          <p:cNvSpPr/>
          <p:nvPr/>
        </p:nvSpPr>
        <p:spPr>
          <a:xfrm>
            <a:off x="6732348" y="2276919"/>
            <a:ext cx="1674892" cy="869132"/>
          </a:xfrm>
          <a:prstGeom prst="flowChartMagneticDisk">
            <a:avLst/>
          </a:prstGeom>
          <a:blipFill>
            <a:blip r:embed="rId2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Ovale 17"/>
          <p:cNvSpPr/>
          <p:nvPr/>
        </p:nvSpPr>
        <p:spPr>
          <a:xfrm>
            <a:off x="8915454" y="2004320"/>
            <a:ext cx="1080000" cy="1080000"/>
          </a:xfrm>
          <a:prstGeom prst="ellipse">
            <a:avLst/>
          </a:prstGeom>
          <a:blipFill>
            <a:blip r:embed="rId2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Stella a 4 punte 18"/>
          <p:cNvSpPr/>
          <p:nvPr/>
        </p:nvSpPr>
        <p:spPr>
          <a:xfrm>
            <a:off x="9095454" y="2184320"/>
            <a:ext cx="720000" cy="720000"/>
          </a:xfrm>
          <a:prstGeom prst="star4">
            <a:avLst>
              <a:gd name="adj" fmla="val 914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CasellaDiTesto 19"/>
          <p:cNvSpPr txBox="1"/>
          <p:nvPr/>
        </p:nvSpPr>
        <p:spPr>
          <a:xfrm>
            <a:off x="9276238" y="1948128"/>
            <a:ext cx="358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/>
              <a:t>N</a:t>
            </a:r>
            <a:endParaRPr lang="it-IT" dirty="0"/>
          </a:p>
        </p:txBody>
      </p:sp>
      <p:sp>
        <p:nvSpPr>
          <p:cNvPr id="21" name="CasellaDiTesto 20"/>
          <p:cNvSpPr txBox="1"/>
          <p:nvPr/>
        </p:nvSpPr>
        <p:spPr>
          <a:xfrm>
            <a:off x="8839184" y="2356800"/>
            <a:ext cx="358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O</a:t>
            </a:r>
          </a:p>
        </p:txBody>
      </p:sp>
      <p:sp>
        <p:nvSpPr>
          <p:cNvPr id="22" name="CasellaDiTesto 21"/>
          <p:cNvSpPr txBox="1"/>
          <p:nvPr/>
        </p:nvSpPr>
        <p:spPr>
          <a:xfrm>
            <a:off x="9758420" y="2354115"/>
            <a:ext cx="358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E</a:t>
            </a:r>
          </a:p>
        </p:txBody>
      </p:sp>
      <p:sp>
        <p:nvSpPr>
          <p:cNvPr id="23" name="CasellaDiTesto 22"/>
          <p:cNvSpPr txBox="1"/>
          <p:nvPr/>
        </p:nvSpPr>
        <p:spPr>
          <a:xfrm>
            <a:off x="9319827" y="2804988"/>
            <a:ext cx="358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S</a:t>
            </a:r>
          </a:p>
        </p:txBody>
      </p:sp>
      <p:sp>
        <p:nvSpPr>
          <p:cNvPr id="24" name="Freccia in giù 23"/>
          <p:cNvSpPr/>
          <p:nvPr/>
        </p:nvSpPr>
        <p:spPr>
          <a:xfrm>
            <a:off x="9778631" y="1980408"/>
            <a:ext cx="225018" cy="437901"/>
          </a:xfrm>
          <a:prstGeom prst="downArrow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Cubo 24"/>
          <p:cNvSpPr/>
          <p:nvPr/>
        </p:nvSpPr>
        <p:spPr>
          <a:xfrm>
            <a:off x="6423141" y="2004320"/>
            <a:ext cx="2344883" cy="622900"/>
          </a:xfrm>
          <a:prstGeom prst="cube">
            <a:avLst>
              <a:gd name="adj" fmla="val 8401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Freccia in giù 25"/>
          <p:cNvSpPr/>
          <p:nvPr/>
        </p:nvSpPr>
        <p:spPr>
          <a:xfrm>
            <a:off x="7878910" y="1534123"/>
            <a:ext cx="479834" cy="651850"/>
          </a:xfrm>
          <a:prstGeom prst="downArrow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7" name="Unità di visualizzazione grafica 26"/>
          <p:cNvSpPr/>
          <p:nvPr/>
        </p:nvSpPr>
        <p:spPr>
          <a:xfrm rot="16200000">
            <a:off x="7257943" y="1868551"/>
            <a:ext cx="390430" cy="335360"/>
          </a:xfrm>
          <a:prstGeom prst="flowChartDisplay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8" name="Connettore 27"/>
          <p:cNvSpPr/>
          <p:nvPr/>
        </p:nvSpPr>
        <p:spPr>
          <a:xfrm>
            <a:off x="9326420" y="2412486"/>
            <a:ext cx="252000" cy="252589"/>
          </a:xfrm>
          <a:prstGeom prst="flowChartConnector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9" name="Disco magnetico 28"/>
          <p:cNvSpPr/>
          <p:nvPr/>
        </p:nvSpPr>
        <p:spPr>
          <a:xfrm>
            <a:off x="7492604" y="5148385"/>
            <a:ext cx="1674892" cy="869132"/>
          </a:xfrm>
          <a:prstGeom prst="flowChartMagneticDisk">
            <a:avLst/>
          </a:prstGeom>
          <a:blipFill>
            <a:blip r:embed="rId2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0" name="Ovale 29"/>
          <p:cNvSpPr/>
          <p:nvPr/>
        </p:nvSpPr>
        <p:spPr>
          <a:xfrm>
            <a:off x="9675710" y="4875786"/>
            <a:ext cx="1080000" cy="1080000"/>
          </a:xfrm>
          <a:prstGeom prst="ellipse">
            <a:avLst/>
          </a:prstGeom>
          <a:blipFill>
            <a:blip r:embed="rId2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1" name="Stella a 4 punte 30"/>
          <p:cNvSpPr/>
          <p:nvPr/>
        </p:nvSpPr>
        <p:spPr>
          <a:xfrm>
            <a:off x="9855710" y="5055786"/>
            <a:ext cx="720000" cy="720000"/>
          </a:xfrm>
          <a:prstGeom prst="star4">
            <a:avLst>
              <a:gd name="adj" fmla="val 914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2" name="CasellaDiTesto 31"/>
          <p:cNvSpPr txBox="1"/>
          <p:nvPr/>
        </p:nvSpPr>
        <p:spPr>
          <a:xfrm>
            <a:off x="10036494" y="4819594"/>
            <a:ext cx="358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/>
              <a:t>N</a:t>
            </a:r>
            <a:endParaRPr lang="it-IT" dirty="0"/>
          </a:p>
        </p:txBody>
      </p:sp>
      <p:sp>
        <p:nvSpPr>
          <p:cNvPr id="33" name="CasellaDiTesto 32"/>
          <p:cNvSpPr txBox="1"/>
          <p:nvPr/>
        </p:nvSpPr>
        <p:spPr>
          <a:xfrm>
            <a:off x="9599440" y="5228266"/>
            <a:ext cx="358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O</a:t>
            </a:r>
          </a:p>
        </p:txBody>
      </p:sp>
      <p:sp>
        <p:nvSpPr>
          <p:cNvPr id="34" name="CasellaDiTesto 33"/>
          <p:cNvSpPr txBox="1"/>
          <p:nvPr/>
        </p:nvSpPr>
        <p:spPr>
          <a:xfrm>
            <a:off x="10518676" y="5225581"/>
            <a:ext cx="358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E</a:t>
            </a:r>
          </a:p>
        </p:txBody>
      </p:sp>
      <p:sp>
        <p:nvSpPr>
          <p:cNvPr id="35" name="CasellaDiTesto 34"/>
          <p:cNvSpPr txBox="1"/>
          <p:nvPr/>
        </p:nvSpPr>
        <p:spPr>
          <a:xfrm>
            <a:off x="10080083" y="5676454"/>
            <a:ext cx="358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S</a:t>
            </a:r>
          </a:p>
        </p:txBody>
      </p:sp>
      <p:sp>
        <p:nvSpPr>
          <p:cNvPr id="36" name="Freccia in giù 35"/>
          <p:cNvSpPr/>
          <p:nvPr/>
        </p:nvSpPr>
        <p:spPr>
          <a:xfrm>
            <a:off x="10538887" y="4851874"/>
            <a:ext cx="225018" cy="437901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7" name="Cubo 36"/>
          <p:cNvSpPr/>
          <p:nvPr/>
        </p:nvSpPr>
        <p:spPr>
          <a:xfrm>
            <a:off x="7183397" y="4875786"/>
            <a:ext cx="2344883" cy="622900"/>
          </a:xfrm>
          <a:prstGeom prst="cube">
            <a:avLst>
              <a:gd name="adj" fmla="val 8401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8" name="Freccia in giù 37"/>
          <p:cNvSpPr/>
          <p:nvPr/>
        </p:nvSpPr>
        <p:spPr>
          <a:xfrm>
            <a:off x="8639166" y="4405589"/>
            <a:ext cx="479834" cy="651850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9" name="Unità di visualizzazione grafica 38"/>
          <p:cNvSpPr/>
          <p:nvPr/>
        </p:nvSpPr>
        <p:spPr>
          <a:xfrm rot="16200000">
            <a:off x="8018199" y="4740017"/>
            <a:ext cx="390430" cy="335360"/>
          </a:xfrm>
          <a:prstGeom prst="flowChartDisplay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0" name="Connettore 39"/>
          <p:cNvSpPr/>
          <p:nvPr/>
        </p:nvSpPr>
        <p:spPr>
          <a:xfrm>
            <a:off x="10086676" y="5283952"/>
            <a:ext cx="252000" cy="252589"/>
          </a:xfrm>
          <a:prstGeom prst="flowChartConnector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1" name="Freccia in giù 40"/>
          <p:cNvSpPr/>
          <p:nvPr/>
        </p:nvSpPr>
        <p:spPr>
          <a:xfrm>
            <a:off x="10244631" y="1106004"/>
            <a:ext cx="479834" cy="428119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2" name="CasellaDiTesto 41"/>
          <p:cNvSpPr txBox="1"/>
          <p:nvPr/>
        </p:nvSpPr>
        <p:spPr>
          <a:xfrm>
            <a:off x="10812792" y="1131166"/>
            <a:ext cx="11859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dirty="0" smtClean="0"/>
              <a:t>Punta di plastica</a:t>
            </a:r>
            <a:endParaRPr lang="it-IT" sz="1100" dirty="0"/>
          </a:p>
        </p:txBody>
      </p:sp>
      <p:sp>
        <p:nvSpPr>
          <p:cNvPr id="43" name="Cubo 42"/>
          <p:cNvSpPr/>
          <p:nvPr/>
        </p:nvSpPr>
        <p:spPr>
          <a:xfrm>
            <a:off x="10241355" y="2171373"/>
            <a:ext cx="730577" cy="318578"/>
          </a:xfrm>
          <a:prstGeom prst="cube">
            <a:avLst>
              <a:gd name="adj" fmla="val 8401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4" name="CasellaDiTesto 43"/>
          <p:cNvSpPr txBox="1"/>
          <p:nvPr/>
        </p:nvSpPr>
        <p:spPr>
          <a:xfrm>
            <a:off x="10874022" y="2218972"/>
            <a:ext cx="11859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dirty="0" smtClean="0"/>
              <a:t>Piastra grande 1</a:t>
            </a:r>
            <a:endParaRPr lang="it-IT" sz="1100" dirty="0"/>
          </a:p>
        </p:txBody>
      </p:sp>
    </p:spTree>
    <p:extLst>
      <p:ext uri="{BB962C8B-B14F-4D97-AF65-F5344CB8AC3E}">
        <p14:creationId xmlns:p14="http://schemas.microsoft.com/office/powerpoint/2010/main" val="1075643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0" y="1"/>
            <a:ext cx="12192000" cy="778597"/>
          </a:xfrm>
        </p:spPr>
        <p:txBody>
          <a:bodyPr anchor="t">
            <a:normAutofit/>
          </a:bodyPr>
          <a:lstStyle/>
          <a:p>
            <a:r>
              <a:rPr lang="it-IT" sz="3200" dirty="0" smtClean="0"/>
              <a:t>2019_07_23 (2/3)  </a:t>
            </a:r>
            <a:endParaRPr lang="it-IT" sz="3200" dirty="0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344032" y="778598"/>
            <a:ext cx="11516008" cy="5966234"/>
          </a:xfrm>
        </p:spPr>
        <p:txBody>
          <a:bodyPr>
            <a:normAutofit/>
          </a:bodyPr>
          <a:lstStyle/>
          <a:p>
            <a:pPr algn="l"/>
            <a:r>
              <a:rPr lang="it-IT" dirty="0" smtClean="0"/>
              <a:t>Campione </a:t>
            </a:r>
            <a:r>
              <a:rPr lang="it-IT" dirty="0"/>
              <a:t>1 (Ø=0.099 m, h=0,027 m , 392.6 g). </a:t>
            </a:r>
          </a:p>
          <a:p>
            <a:pPr algn="l"/>
            <a:r>
              <a:rPr lang="it-IT" dirty="0" smtClean="0"/>
              <a:t>Piastra di carico = piastra grande (10cm X 10cm) ???</a:t>
            </a:r>
          </a:p>
          <a:p>
            <a:pPr algn="l"/>
            <a:r>
              <a:rPr lang="it-IT" dirty="0" smtClean="0"/>
              <a:t>		attaccata con biadesivo</a:t>
            </a:r>
          </a:p>
          <a:p>
            <a:pPr algn="l"/>
            <a:r>
              <a:rPr lang="it-IT" dirty="0" smtClean="0"/>
              <a:t>a1 = Accelerometro </a:t>
            </a:r>
            <a:r>
              <a:rPr lang="it-IT" dirty="0"/>
              <a:t>32163 (</a:t>
            </a:r>
            <a:r>
              <a:rPr lang="it-IT" dirty="0" err="1"/>
              <a:t>attak</a:t>
            </a:r>
            <a:r>
              <a:rPr lang="it-IT" dirty="0"/>
              <a:t>).</a:t>
            </a:r>
            <a:endParaRPr lang="it-IT" dirty="0" smtClean="0"/>
          </a:p>
          <a:p>
            <a:pPr algn="l"/>
            <a:r>
              <a:rPr lang="it-IT" b="1" dirty="0" smtClean="0"/>
              <a:t>Punta: Metallica.</a:t>
            </a:r>
          </a:p>
          <a:p>
            <a:pPr algn="l"/>
            <a:endParaRPr lang="it-IT" b="1" dirty="0"/>
          </a:p>
          <a:p>
            <a:pPr algn="l"/>
            <a:r>
              <a:rPr lang="it-IT" dirty="0" smtClean="0"/>
              <a:t>Campione </a:t>
            </a:r>
            <a:r>
              <a:rPr lang="it-IT" dirty="0"/>
              <a:t>1 (Ø=0.099 m, h=0,027 m , 392.6 g). </a:t>
            </a:r>
          </a:p>
          <a:p>
            <a:pPr algn="l"/>
            <a:r>
              <a:rPr lang="it-IT" dirty="0" smtClean="0"/>
              <a:t>Piastra di carico = piastra grande (10cm X 10cm) ???</a:t>
            </a:r>
          </a:p>
          <a:p>
            <a:pPr algn="l"/>
            <a:r>
              <a:rPr lang="it-IT" dirty="0" smtClean="0"/>
              <a:t>		attaccata con biadesivo</a:t>
            </a:r>
          </a:p>
          <a:p>
            <a:pPr algn="l"/>
            <a:r>
              <a:rPr lang="it-IT" dirty="0" smtClean="0"/>
              <a:t>a1 = Accelerometro </a:t>
            </a:r>
            <a:r>
              <a:rPr lang="it-IT" dirty="0"/>
              <a:t>32163 (</a:t>
            </a:r>
            <a:r>
              <a:rPr lang="it-IT" dirty="0" err="1"/>
              <a:t>attak</a:t>
            </a:r>
            <a:r>
              <a:rPr lang="it-IT" dirty="0"/>
              <a:t>).</a:t>
            </a:r>
            <a:endParaRPr lang="it-IT" dirty="0" smtClean="0"/>
          </a:p>
          <a:p>
            <a:pPr algn="l"/>
            <a:r>
              <a:rPr lang="it-IT" b="1" dirty="0" smtClean="0"/>
              <a:t>Punta: Plastica.</a:t>
            </a:r>
          </a:p>
          <a:p>
            <a:pPr algn="l"/>
            <a:endParaRPr lang="it-IT" b="1" dirty="0" smtClean="0"/>
          </a:p>
          <a:p>
            <a:pPr algn="l"/>
            <a:endParaRPr lang="it-IT" dirty="0" smtClean="0"/>
          </a:p>
          <a:p>
            <a:pPr algn="l"/>
            <a:endParaRPr lang="it-IT" dirty="0"/>
          </a:p>
          <a:p>
            <a:pPr algn="l"/>
            <a:endParaRPr lang="it-IT" dirty="0"/>
          </a:p>
          <a:p>
            <a:pPr algn="l"/>
            <a:endParaRPr lang="it-IT" dirty="0" smtClean="0"/>
          </a:p>
          <a:p>
            <a:pPr algn="l"/>
            <a:endParaRPr lang="it-IT" dirty="0" smtClean="0"/>
          </a:p>
          <a:p>
            <a:pPr algn="l"/>
            <a:endParaRPr lang="it-IT" dirty="0" smtClean="0"/>
          </a:p>
        </p:txBody>
      </p:sp>
      <p:sp>
        <p:nvSpPr>
          <p:cNvPr id="53" name="Freccia in giù 52"/>
          <p:cNvSpPr/>
          <p:nvPr/>
        </p:nvSpPr>
        <p:spPr>
          <a:xfrm>
            <a:off x="10244631" y="611095"/>
            <a:ext cx="479834" cy="428119"/>
          </a:xfrm>
          <a:prstGeom prst="downArrow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4" name="Rettangolo 53"/>
          <p:cNvSpPr/>
          <p:nvPr/>
        </p:nvSpPr>
        <p:spPr>
          <a:xfrm>
            <a:off x="10203255" y="175239"/>
            <a:ext cx="1783533" cy="25482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6" name="Unità di visualizzazione grafica 55"/>
          <p:cNvSpPr/>
          <p:nvPr/>
        </p:nvSpPr>
        <p:spPr>
          <a:xfrm rot="16200000">
            <a:off x="10277400" y="1655992"/>
            <a:ext cx="390430" cy="335360"/>
          </a:xfrm>
          <a:prstGeom prst="flowChartDisplay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7" name="CasellaDiTesto 56"/>
          <p:cNvSpPr txBox="1"/>
          <p:nvPr/>
        </p:nvSpPr>
        <p:spPr>
          <a:xfrm>
            <a:off x="10812792" y="636257"/>
            <a:ext cx="11859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dirty="0" smtClean="0"/>
              <a:t>Punta metallica</a:t>
            </a:r>
            <a:endParaRPr lang="it-IT" sz="1100" dirty="0"/>
          </a:p>
        </p:txBody>
      </p:sp>
      <p:sp>
        <p:nvSpPr>
          <p:cNvPr id="59" name="CasellaDiTesto 58"/>
          <p:cNvSpPr txBox="1"/>
          <p:nvPr/>
        </p:nvSpPr>
        <p:spPr>
          <a:xfrm>
            <a:off x="10800859" y="1696956"/>
            <a:ext cx="11859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dirty="0" smtClean="0"/>
              <a:t>Accelerometro1</a:t>
            </a:r>
            <a:endParaRPr lang="it-IT" sz="1100" dirty="0"/>
          </a:p>
        </p:txBody>
      </p:sp>
      <p:sp>
        <p:nvSpPr>
          <p:cNvPr id="60" name="CasellaDiTesto 59"/>
          <p:cNvSpPr txBox="1"/>
          <p:nvPr/>
        </p:nvSpPr>
        <p:spPr>
          <a:xfrm>
            <a:off x="10186465" y="196796"/>
            <a:ext cx="11859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b="1" dirty="0" smtClean="0"/>
              <a:t>Legenda</a:t>
            </a:r>
            <a:endParaRPr lang="it-IT" sz="1100" b="1" dirty="0"/>
          </a:p>
        </p:txBody>
      </p:sp>
      <p:sp>
        <p:nvSpPr>
          <p:cNvPr id="17" name="Disco magnetico 16"/>
          <p:cNvSpPr/>
          <p:nvPr/>
        </p:nvSpPr>
        <p:spPr>
          <a:xfrm>
            <a:off x="6706202" y="2315770"/>
            <a:ext cx="1674892" cy="869132"/>
          </a:xfrm>
          <a:prstGeom prst="flowChartMagneticDisk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Ovale 17"/>
          <p:cNvSpPr/>
          <p:nvPr/>
        </p:nvSpPr>
        <p:spPr>
          <a:xfrm>
            <a:off x="8915454" y="2004320"/>
            <a:ext cx="1080000" cy="1080000"/>
          </a:xfrm>
          <a:prstGeom prst="ellipse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Stella a 4 punte 18"/>
          <p:cNvSpPr/>
          <p:nvPr/>
        </p:nvSpPr>
        <p:spPr>
          <a:xfrm>
            <a:off x="9095454" y="2184320"/>
            <a:ext cx="720000" cy="720000"/>
          </a:xfrm>
          <a:prstGeom prst="star4">
            <a:avLst>
              <a:gd name="adj" fmla="val 914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CasellaDiTesto 19"/>
          <p:cNvSpPr txBox="1"/>
          <p:nvPr/>
        </p:nvSpPr>
        <p:spPr>
          <a:xfrm>
            <a:off x="9276238" y="1948128"/>
            <a:ext cx="358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/>
              <a:t>N</a:t>
            </a:r>
            <a:endParaRPr lang="it-IT" dirty="0"/>
          </a:p>
        </p:txBody>
      </p:sp>
      <p:sp>
        <p:nvSpPr>
          <p:cNvPr id="21" name="CasellaDiTesto 20"/>
          <p:cNvSpPr txBox="1"/>
          <p:nvPr/>
        </p:nvSpPr>
        <p:spPr>
          <a:xfrm>
            <a:off x="8839184" y="2356800"/>
            <a:ext cx="358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O</a:t>
            </a:r>
          </a:p>
        </p:txBody>
      </p:sp>
      <p:sp>
        <p:nvSpPr>
          <p:cNvPr id="22" name="CasellaDiTesto 21"/>
          <p:cNvSpPr txBox="1"/>
          <p:nvPr/>
        </p:nvSpPr>
        <p:spPr>
          <a:xfrm>
            <a:off x="9758420" y="2354115"/>
            <a:ext cx="358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E</a:t>
            </a:r>
          </a:p>
        </p:txBody>
      </p:sp>
      <p:sp>
        <p:nvSpPr>
          <p:cNvPr id="23" name="CasellaDiTesto 22"/>
          <p:cNvSpPr txBox="1"/>
          <p:nvPr/>
        </p:nvSpPr>
        <p:spPr>
          <a:xfrm>
            <a:off x="9319827" y="2804988"/>
            <a:ext cx="358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S</a:t>
            </a:r>
          </a:p>
        </p:txBody>
      </p:sp>
      <p:sp>
        <p:nvSpPr>
          <p:cNvPr id="24" name="Freccia in giù 23"/>
          <p:cNvSpPr/>
          <p:nvPr/>
        </p:nvSpPr>
        <p:spPr>
          <a:xfrm>
            <a:off x="9778631" y="1980408"/>
            <a:ext cx="225018" cy="437901"/>
          </a:xfrm>
          <a:prstGeom prst="downArrow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Cubo 24"/>
          <p:cNvSpPr/>
          <p:nvPr/>
        </p:nvSpPr>
        <p:spPr>
          <a:xfrm>
            <a:off x="6423141" y="2004320"/>
            <a:ext cx="2344883" cy="622900"/>
          </a:xfrm>
          <a:prstGeom prst="cube">
            <a:avLst>
              <a:gd name="adj" fmla="val 8401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Freccia in giù 25"/>
          <p:cNvSpPr/>
          <p:nvPr/>
        </p:nvSpPr>
        <p:spPr>
          <a:xfrm>
            <a:off x="7878910" y="1534123"/>
            <a:ext cx="479834" cy="651850"/>
          </a:xfrm>
          <a:prstGeom prst="downArrow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7" name="Unità di visualizzazione grafica 26"/>
          <p:cNvSpPr/>
          <p:nvPr/>
        </p:nvSpPr>
        <p:spPr>
          <a:xfrm rot="16200000">
            <a:off x="7257943" y="1868551"/>
            <a:ext cx="390430" cy="335360"/>
          </a:xfrm>
          <a:prstGeom prst="flowChartDisplay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8" name="Connettore 27"/>
          <p:cNvSpPr/>
          <p:nvPr/>
        </p:nvSpPr>
        <p:spPr>
          <a:xfrm>
            <a:off x="9326420" y="2412486"/>
            <a:ext cx="252000" cy="252589"/>
          </a:xfrm>
          <a:prstGeom prst="flowChartConnector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9" name="Disco magnetico 28"/>
          <p:cNvSpPr/>
          <p:nvPr/>
        </p:nvSpPr>
        <p:spPr>
          <a:xfrm>
            <a:off x="7492604" y="5148385"/>
            <a:ext cx="1674892" cy="869132"/>
          </a:xfrm>
          <a:prstGeom prst="flowChartMagneticDisk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0" name="Ovale 29"/>
          <p:cNvSpPr/>
          <p:nvPr/>
        </p:nvSpPr>
        <p:spPr>
          <a:xfrm>
            <a:off x="9675710" y="4875786"/>
            <a:ext cx="1080000" cy="1080000"/>
          </a:xfrm>
          <a:prstGeom prst="ellipse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1" name="Stella a 4 punte 30"/>
          <p:cNvSpPr/>
          <p:nvPr/>
        </p:nvSpPr>
        <p:spPr>
          <a:xfrm>
            <a:off x="9855710" y="5055786"/>
            <a:ext cx="720000" cy="720000"/>
          </a:xfrm>
          <a:prstGeom prst="star4">
            <a:avLst>
              <a:gd name="adj" fmla="val 914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2" name="CasellaDiTesto 31"/>
          <p:cNvSpPr txBox="1"/>
          <p:nvPr/>
        </p:nvSpPr>
        <p:spPr>
          <a:xfrm>
            <a:off x="10036494" y="4819594"/>
            <a:ext cx="358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/>
              <a:t>N</a:t>
            </a:r>
            <a:endParaRPr lang="it-IT" dirty="0"/>
          </a:p>
        </p:txBody>
      </p:sp>
      <p:sp>
        <p:nvSpPr>
          <p:cNvPr id="33" name="CasellaDiTesto 32"/>
          <p:cNvSpPr txBox="1"/>
          <p:nvPr/>
        </p:nvSpPr>
        <p:spPr>
          <a:xfrm>
            <a:off x="9599440" y="5228266"/>
            <a:ext cx="358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O</a:t>
            </a:r>
          </a:p>
        </p:txBody>
      </p:sp>
      <p:sp>
        <p:nvSpPr>
          <p:cNvPr id="34" name="CasellaDiTesto 33"/>
          <p:cNvSpPr txBox="1"/>
          <p:nvPr/>
        </p:nvSpPr>
        <p:spPr>
          <a:xfrm>
            <a:off x="10518676" y="5225581"/>
            <a:ext cx="358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E</a:t>
            </a:r>
          </a:p>
        </p:txBody>
      </p:sp>
      <p:sp>
        <p:nvSpPr>
          <p:cNvPr id="35" name="CasellaDiTesto 34"/>
          <p:cNvSpPr txBox="1"/>
          <p:nvPr/>
        </p:nvSpPr>
        <p:spPr>
          <a:xfrm>
            <a:off x="10080083" y="5676454"/>
            <a:ext cx="358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S</a:t>
            </a:r>
          </a:p>
        </p:txBody>
      </p:sp>
      <p:sp>
        <p:nvSpPr>
          <p:cNvPr id="36" name="Freccia in giù 35"/>
          <p:cNvSpPr/>
          <p:nvPr/>
        </p:nvSpPr>
        <p:spPr>
          <a:xfrm>
            <a:off x="10538887" y="4851874"/>
            <a:ext cx="225018" cy="437901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7" name="Cubo 36"/>
          <p:cNvSpPr/>
          <p:nvPr/>
        </p:nvSpPr>
        <p:spPr>
          <a:xfrm>
            <a:off x="7183397" y="4875786"/>
            <a:ext cx="2344883" cy="622900"/>
          </a:xfrm>
          <a:prstGeom prst="cube">
            <a:avLst>
              <a:gd name="adj" fmla="val 8401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8" name="Freccia in giù 37"/>
          <p:cNvSpPr/>
          <p:nvPr/>
        </p:nvSpPr>
        <p:spPr>
          <a:xfrm>
            <a:off x="8639166" y="4405589"/>
            <a:ext cx="479834" cy="651850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9" name="Unità di visualizzazione grafica 38"/>
          <p:cNvSpPr/>
          <p:nvPr/>
        </p:nvSpPr>
        <p:spPr>
          <a:xfrm rot="16200000">
            <a:off x="8018199" y="4740017"/>
            <a:ext cx="390430" cy="335360"/>
          </a:xfrm>
          <a:prstGeom prst="flowChartDisplay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0" name="Connettore 39"/>
          <p:cNvSpPr/>
          <p:nvPr/>
        </p:nvSpPr>
        <p:spPr>
          <a:xfrm>
            <a:off x="10086676" y="5283952"/>
            <a:ext cx="252000" cy="252589"/>
          </a:xfrm>
          <a:prstGeom prst="flowChartConnector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1" name="Freccia in giù 40"/>
          <p:cNvSpPr/>
          <p:nvPr/>
        </p:nvSpPr>
        <p:spPr>
          <a:xfrm>
            <a:off x="10244631" y="1106004"/>
            <a:ext cx="479834" cy="428119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2" name="CasellaDiTesto 41"/>
          <p:cNvSpPr txBox="1"/>
          <p:nvPr/>
        </p:nvSpPr>
        <p:spPr>
          <a:xfrm>
            <a:off x="10812792" y="1131166"/>
            <a:ext cx="11859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dirty="0" smtClean="0"/>
              <a:t>Punta di plastica</a:t>
            </a:r>
            <a:endParaRPr lang="it-IT" sz="1100" dirty="0"/>
          </a:p>
        </p:txBody>
      </p:sp>
      <p:sp>
        <p:nvSpPr>
          <p:cNvPr id="43" name="Cubo 42"/>
          <p:cNvSpPr/>
          <p:nvPr/>
        </p:nvSpPr>
        <p:spPr>
          <a:xfrm>
            <a:off x="10241355" y="2171373"/>
            <a:ext cx="730577" cy="318578"/>
          </a:xfrm>
          <a:prstGeom prst="cube">
            <a:avLst>
              <a:gd name="adj" fmla="val 8401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4" name="CasellaDiTesto 43"/>
          <p:cNvSpPr txBox="1"/>
          <p:nvPr/>
        </p:nvSpPr>
        <p:spPr>
          <a:xfrm>
            <a:off x="10874022" y="2218972"/>
            <a:ext cx="11859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dirty="0" smtClean="0"/>
              <a:t>Piastra grande 1</a:t>
            </a:r>
            <a:endParaRPr lang="it-IT" sz="1100" dirty="0"/>
          </a:p>
        </p:txBody>
      </p:sp>
    </p:spTree>
    <p:extLst>
      <p:ext uri="{BB962C8B-B14F-4D97-AF65-F5344CB8AC3E}">
        <p14:creationId xmlns:p14="http://schemas.microsoft.com/office/powerpoint/2010/main" val="591347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0" y="1"/>
            <a:ext cx="12192000" cy="778597"/>
          </a:xfrm>
        </p:spPr>
        <p:txBody>
          <a:bodyPr anchor="t">
            <a:normAutofit/>
          </a:bodyPr>
          <a:lstStyle/>
          <a:p>
            <a:r>
              <a:rPr lang="it-IT" sz="3200" dirty="0" smtClean="0"/>
              <a:t>2019_07_23 (3/3)  </a:t>
            </a:r>
            <a:endParaRPr lang="it-IT" sz="3200" dirty="0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344032" y="778598"/>
            <a:ext cx="11516008" cy="5966234"/>
          </a:xfrm>
        </p:spPr>
        <p:txBody>
          <a:bodyPr>
            <a:normAutofit/>
          </a:bodyPr>
          <a:lstStyle/>
          <a:p>
            <a:pPr algn="l"/>
            <a:r>
              <a:rPr lang="it-IT" u="sng" dirty="0" smtClean="0"/>
              <a:t>Solo piastra</a:t>
            </a:r>
          </a:p>
          <a:p>
            <a:pPr algn="l"/>
            <a:r>
              <a:rPr lang="it-IT" dirty="0" smtClean="0"/>
              <a:t>Piastra di carico = piastra grande 1(10cm X 10cm), attaccata con </a:t>
            </a:r>
            <a:r>
              <a:rPr lang="it-IT" b="1" dirty="0" smtClean="0"/>
              <a:t>biadesivo</a:t>
            </a:r>
          </a:p>
          <a:p>
            <a:pPr algn="l"/>
            <a:r>
              <a:rPr lang="it-IT" dirty="0" smtClean="0"/>
              <a:t>a1 = Accelerometro </a:t>
            </a:r>
            <a:r>
              <a:rPr lang="it-IT" dirty="0"/>
              <a:t>32163 (</a:t>
            </a:r>
            <a:r>
              <a:rPr lang="it-IT" dirty="0" err="1"/>
              <a:t>attak</a:t>
            </a:r>
            <a:r>
              <a:rPr lang="it-IT" dirty="0"/>
              <a:t>).</a:t>
            </a:r>
            <a:endParaRPr lang="it-IT" dirty="0" smtClean="0"/>
          </a:p>
          <a:p>
            <a:pPr algn="l"/>
            <a:r>
              <a:rPr lang="it-IT" b="1" dirty="0" smtClean="0"/>
              <a:t>Punta: Metallica.</a:t>
            </a:r>
          </a:p>
          <a:p>
            <a:pPr algn="l"/>
            <a:endParaRPr lang="it-IT" b="1" dirty="0"/>
          </a:p>
          <a:p>
            <a:pPr algn="l"/>
            <a:r>
              <a:rPr lang="it-IT" u="sng" dirty="0" smtClean="0"/>
              <a:t>Solo piastra</a:t>
            </a:r>
          </a:p>
          <a:p>
            <a:pPr algn="l"/>
            <a:r>
              <a:rPr lang="it-IT" dirty="0" smtClean="0"/>
              <a:t>Piastra di carico = piastra grande 1 (10cm X 10cm), attaccata con </a:t>
            </a:r>
            <a:r>
              <a:rPr lang="it-IT" b="1" dirty="0" smtClean="0"/>
              <a:t>biadesivo</a:t>
            </a:r>
          </a:p>
          <a:p>
            <a:pPr algn="l"/>
            <a:r>
              <a:rPr lang="it-IT" dirty="0" smtClean="0"/>
              <a:t>a1 = Accelerometro </a:t>
            </a:r>
            <a:r>
              <a:rPr lang="it-IT" dirty="0"/>
              <a:t>32163 (</a:t>
            </a:r>
            <a:r>
              <a:rPr lang="it-IT" dirty="0" err="1"/>
              <a:t>attak</a:t>
            </a:r>
            <a:r>
              <a:rPr lang="it-IT" dirty="0"/>
              <a:t>).</a:t>
            </a:r>
            <a:endParaRPr lang="it-IT" dirty="0" smtClean="0"/>
          </a:p>
          <a:p>
            <a:pPr algn="l"/>
            <a:r>
              <a:rPr lang="it-IT" b="1" dirty="0" smtClean="0"/>
              <a:t>Punta: Plastica.</a:t>
            </a:r>
          </a:p>
          <a:p>
            <a:pPr algn="l"/>
            <a:endParaRPr lang="it-IT" b="1" dirty="0" smtClean="0"/>
          </a:p>
          <a:p>
            <a:pPr algn="l"/>
            <a:endParaRPr lang="it-IT" dirty="0" smtClean="0"/>
          </a:p>
          <a:p>
            <a:pPr algn="l"/>
            <a:endParaRPr lang="it-IT" dirty="0"/>
          </a:p>
          <a:p>
            <a:pPr algn="l"/>
            <a:endParaRPr lang="it-IT" dirty="0"/>
          </a:p>
          <a:p>
            <a:pPr algn="l"/>
            <a:endParaRPr lang="it-IT" dirty="0" smtClean="0"/>
          </a:p>
          <a:p>
            <a:pPr algn="l"/>
            <a:endParaRPr lang="it-IT" dirty="0" smtClean="0"/>
          </a:p>
          <a:p>
            <a:pPr algn="l"/>
            <a:endParaRPr lang="it-IT" dirty="0" smtClean="0"/>
          </a:p>
        </p:txBody>
      </p:sp>
      <p:sp>
        <p:nvSpPr>
          <p:cNvPr id="53" name="Freccia in giù 52"/>
          <p:cNvSpPr/>
          <p:nvPr/>
        </p:nvSpPr>
        <p:spPr>
          <a:xfrm>
            <a:off x="10244631" y="611095"/>
            <a:ext cx="479834" cy="428119"/>
          </a:xfrm>
          <a:prstGeom prst="downArrow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4" name="Rettangolo 53"/>
          <p:cNvSpPr/>
          <p:nvPr/>
        </p:nvSpPr>
        <p:spPr>
          <a:xfrm>
            <a:off x="10203255" y="175240"/>
            <a:ext cx="1783533" cy="2453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6" name="Unità di visualizzazione grafica 55"/>
          <p:cNvSpPr/>
          <p:nvPr/>
        </p:nvSpPr>
        <p:spPr>
          <a:xfrm rot="16200000">
            <a:off x="10277400" y="1655992"/>
            <a:ext cx="390430" cy="335360"/>
          </a:xfrm>
          <a:prstGeom prst="flowChartDisplay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7" name="CasellaDiTesto 56"/>
          <p:cNvSpPr txBox="1"/>
          <p:nvPr/>
        </p:nvSpPr>
        <p:spPr>
          <a:xfrm>
            <a:off x="10812792" y="636257"/>
            <a:ext cx="11859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dirty="0" smtClean="0"/>
              <a:t>Punta metallica</a:t>
            </a:r>
            <a:endParaRPr lang="it-IT" sz="1100" dirty="0"/>
          </a:p>
        </p:txBody>
      </p:sp>
      <p:sp>
        <p:nvSpPr>
          <p:cNvPr id="59" name="CasellaDiTesto 58"/>
          <p:cNvSpPr txBox="1"/>
          <p:nvPr/>
        </p:nvSpPr>
        <p:spPr>
          <a:xfrm>
            <a:off x="10800859" y="1696956"/>
            <a:ext cx="11859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dirty="0" smtClean="0"/>
              <a:t>Accelerometro1</a:t>
            </a:r>
            <a:endParaRPr lang="it-IT" sz="1100" dirty="0"/>
          </a:p>
        </p:txBody>
      </p:sp>
      <p:sp>
        <p:nvSpPr>
          <p:cNvPr id="60" name="CasellaDiTesto 59"/>
          <p:cNvSpPr txBox="1"/>
          <p:nvPr/>
        </p:nvSpPr>
        <p:spPr>
          <a:xfrm>
            <a:off x="10186465" y="196796"/>
            <a:ext cx="11859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b="1" dirty="0" smtClean="0"/>
              <a:t>Legenda</a:t>
            </a:r>
            <a:endParaRPr lang="it-IT" sz="1100" b="1" dirty="0"/>
          </a:p>
        </p:txBody>
      </p:sp>
      <p:sp>
        <p:nvSpPr>
          <p:cNvPr id="25" name="Cubo 24"/>
          <p:cNvSpPr/>
          <p:nvPr/>
        </p:nvSpPr>
        <p:spPr>
          <a:xfrm>
            <a:off x="6707329" y="2198991"/>
            <a:ext cx="2344883" cy="622900"/>
          </a:xfrm>
          <a:prstGeom prst="cube">
            <a:avLst>
              <a:gd name="adj" fmla="val 8401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Freccia in giù 25"/>
          <p:cNvSpPr/>
          <p:nvPr/>
        </p:nvSpPr>
        <p:spPr>
          <a:xfrm>
            <a:off x="8163098" y="1728794"/>
            <a:ext cx="479834" cy="651850"/>
          </a:xfrm>
          <a:prstGeom prst="downArrow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7" name="Unità di visualizzazione grafica 26"/>
          <p:cNvSpPr/>
          <p:nvPr/>
        </p:nvSpPr>
        <p:spPr>
          <a:xfrm rot="16200000">
            <a:off x="7542131" y="2063222"/>
            <a:ext cx="390430" cy="335360"/>
          </a:xfrm>
          <a:prstGeom prst="flowChartDisplay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7" name="Cubo 36"/>
          <p:cNvSpPr/>
          <p:nvPr/>
        </p:nvSpPr>
        <p:spPr>
          <a:xfrm>
            <a:off x="7183397" y="4875786"/>
            <a:ext cx="2344883" cy="622900"/>
          </a:xfrm>
          <a:prstGeom prst="cube">
            <a:avLst>
              <a:gd name="adj" fmla="val 8401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8" name="Freccia in giù 37"/>
          <p:cNvSpPr/>
          <p:nvPr/>
        </p:nvSpPr>
        <p:spPr>
          <a:xfrm>
            <a:off x="8639166" y="4405589"/>
            <a:ext cx="479834" cy="651850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9" name="Unità di visualizzazione grafica 38"/>
          <p:cNvSpPr/>
          <p:nvPr/>
        </p:nvSpPr>
        <p:spPr>
          <a:xfrm rot="16200000">
            <a:off x="8018199" y="4740017"/>
            <a:ext cx="390430" cy="335360"/>
          </a:xfrm>
          <a:prstGeom prst="flowChartDisplay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1" name="Freccia in giù 40"/>
          <p:cNvSpPr/>
          <p:nvPr/>
        </p:nvSpPr>
        <p:spPr>
          <a:xfrm>
            <a:off x="10244631" y="1106004"/>
            <a:ext cx="479834" cy="428119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2" name="CasellaDiTesto 41"/>
          <p:cNvSpPr txBox="1"/>
          <p:nvPr/>
        </p:nvSpPr>
        <p:spPr>
          <a:xfrm>
            <a:off x="10812792" y="1131166"/>
            <a:ext cx="11859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dirty="0" smtClean="0"/>
              <a:t>Punta di plastica</a:t>
            </a:r>
            <a:endParaRPr lang="it-IT" sz="1100" dirty="0"/>
          </a:p>
        </p:txBody>
      </p:sp>
      <p:sp>
        <p:nvSpPr>
          <p:cNvPr id="19" name="Cubo 18"/>
          <p:cNvSpPr/>
          <p:nvPr/>
        </p:nvSpPr>
        <p:spPr>
          <a:xfrm>
            <a:off x="10241355" y="2171373"/>
            <a:ext cx="730577" cy="318578"/>
          </a:xfrm>
          <a:prstGeom prst="cube">
            <a:avLst>
              <a:gd name="adj" fmla="val 8401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CasellaDiTesto 19"/>
          <p:cNvSpPr txBox="1"/>
          <p:nvPr/>
        </p:nvSpPr>
        <p:spPr>
          <a:xfrm>
            <a:off x="10874022" y="2218972"/>
            <a:ext cx="11859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dirty="0" smtClean="0"/>
              <a:t>Piastra grande 1</a:t>
            </a:r>
            <a:endParaRPr lang="it-IT" sz="1100" dirty="0"/>
          </a:p>
        </p:txBody>
      </p:sp>
    </p:spTree>
    <p:extLst>
      <p:ext uri="{BB962C8B-B14F-4D97-AF65-F5344CB8AC3E}">
        <p14:creationId xmlns:p14="http://schemas.microsoft.com/office/powerpoint/2010/main" val="2930521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3746691"/>
              </p:ext>
            </p:extLst>
          </p:nvPr>
        </p:nvGraphicFramePr>
        <p:xfrm>
          <a:off x="0" y="0"/>
          <a:ext cx="6207126" cy="488696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6207126">
                  <a:extLst>
                    <a:ext uri="{9D8B030D-6E8A-4147-A177-3AD203B41FA5}">
                      <a16:colId xmlns:a16="http://schemas.microsoft.com/office/drawing/2014/main" val="33537038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t-IT" dirty="0" smtClean="0"/>
                        <a:t>Campioni</a:t>
                      </a:r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03041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 smtClean="0"/>
                        <a:t>Campione 0 (Ø= </a:t>
                      </a:r>
                      <a:r>
                        <a:rPr lang="it-IT" dirty="0" smtClean="0"/>
                        <a:t>0.1</a:t>
                      </a:r>
                      <a:r>
                        <a:rPr lang="it-IT" baseline="0" dirty="0" smtClean="0"/>
                        <a:t> </a:t>
                      </a:r>
                      <a:r>
                        <a:rPr lang="it-IT" dirty="0" smtClean="0"/>
                        <a:t>m</a:t>
                      </a:r>
                      <a:r>
                        <a:rPr lang="it-IT" dirty="0" smtClean="0"/>
                        <a:t>, h= </a:t>
                      </a:r>
                      <a:r>
                        <a:rPr lang="it-IT" dirty="0" smtClean="0"/>
                        <a:t>0.031 m</a:t>
                      </a:r>
                      <a:r>
                        <a:rPr lang="it-IT" dirty="0" smtClean="0"/>
                        <a:t>, </a:t>
                      </a:r>
                      <a:r>
                        <a:rPr lang="it-IT" dirty="0" smtClean="0"/>
                        <a:t>0.5531 kg</a:t>
                      </a:r>
                      <a:r>
                        <a:rPr lang="it-IT" dirty="0" smtClean="0"/>
                        <a:t>).</a:t>
                      </a:r>
                      <a:endParaRPr lang="it-IT" b="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8162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 smtClean="0"/>
                        <a:t>Campione 1 (Ø=0.099 m, </a:t>
                      </a:r>
                      <a:r>
                        <a:rPr lang="it-IT" dirty="0" smtClean="0"/>
                        <a:t>h=0.027 </a:t>
                      </a:r>
                      <a:r>
                        <a:rPr lang="it-IT" dirty="0" smtClean="0"/>
                        <a:t>m, </a:t>
                      </a:r>
                      <a:r>
                        <a:rPr lang="it-IT" dirty="0" smtClean="0"/>
                        <a:t>0.3926 kg</a:t>
                      </a:r>
                      <a:r>
                        <a:rPr lang="it-IT" dirty="0" smtClean="0"/>
                        <a:t>) </a:t>
                      </a:r>
                      <a:endParaRPr lang="it-IT" b="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31757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 smtClean="0"/>
                        <a:t>Campione 2 (Ø=0.097 m, </a:t>
                      </a:r>
                      <a:r>
                        <a:rPr lang="it-IT" dirty="0" smtClean="0"/>
                        <a:t>h=0.031 </a:t>
                      </a:r>
                      <a:r>
                        <a:rPr lang="it-IT" dirty="0" smtClean="0"/>
                        <a:t>m, </a:t>
                      </a:r>
                      <a:r>
                        <a:rPr lang="it-IT" dirty="0" smtClean="0"/>
                        <a:t>0.1461 kg</a:t>
                      </a:r>
                      <a:r>
                        <a:rPr lang="it-IT" dirty="0" smtClean="0"/>
                        <a:t>) </a:t>
                      </a:r>
                      <a:endParaRPr lang="it-IT" b="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68214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 smtClean="0"/>
                        <a:t>Campione 3 (</a:t>
                      </a:r>
                      <a:r>
                        <a:rPr lang="it-IT" dirty="0" smtClean="0"/>
                        <a:t>Ø=0.1 m</a:t>
                      </a:r>
                      <a:r>
                        <a:rPr lang="it-IT" dirty="0" smtClean="0"/>
                        <a:t>, h= </a:t>
                      </a:r>
                      <a:r>
                        <a:rPr lang="it-IT" dirty="0" smtClean="0"/>
                        <a:t>0.039 </a:t>
                      </a:r>
                      <a:r>
                        <a:rPr lang="it-IT" dirty="0" smtClean="0"/>
                        <a:t>cm, </a:t>
                      </a:r>
                      <a:r>
                        <a:rPr lang="it-IT" dirty="0" smtClean="0"/>
                        <a:t>0.6128 kg</a:t>
                      </a:r>
                      <a:r>
                        <a:rPr lang="it-IT" dirty="0" smtClean="0"/>
                        <a:t>) </a:t>
                      </a:r>
                      <a:endParaRPr lang="it-IT" b="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05485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it-IT" sz="1800" dirty="0" smtClean="0"/>
                        <a:t>Campione Polipropilene </a:t>
                      </a:r>
                      <a:r>
                        <a:rPr lang="it-IT" sz="1800" dirty="0" smtClean="0"/>
                        <a:t>(0.098 m </a:t>
                      </a:r>
                      <a:r>
                        <a:rPr lang="it-IT" sz="1800" dirty="0" smtClean="0"/>
                        <a:t>x </a:t>
                      </a:r>
                      <a:r>
                        <a:rPr lang="it-IT" sz="1800" dirty="0" smtClean="0"/>
                        <a:t>0.096 m</a:t>
                      </a:r>
                      <a:r>
                        <a:rPr lang="it-IT" sz="1800" dirty="0" smtClean="0"/>
                        <a:t>, </a:t>
                      </a:r>
                      <a:r>
                        <a:rPr lang="it-IT" sz="1800" dirty="0" smtClean="0"/>
                        <a:t>h=0.005 m</a:t>
                      </a:r>
                      <a:r>
                        <a:rPr lang="it-IT" sz="1800" dirty="0" smtClean="0"/>
                        <a:t>, </a:t>
                      </a:r>
                      <a:r>
                        <a:rPr lang="it-IT" sz="1800" dirty="0" smtClean="0"/>
                        <a:t>0.0383 kg</a:t>
                      </a:r>
                      <a:r>
                        <a:rPr lang="it-IT" sz="1800" dirty="0" smtClean="0"/>
                        <a:t>)</a:t>
                      </a:r>
                      <a:endParaRPr lang="it-IT" sz="18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75488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800" dirty="0" smtClean="0"/>
                        <a:t>Campione cilindrico plastica bianca (teflon) con 5 fori (</a:t>
                      </a:r>
                      <a:r>
                        <a:rPr lang="it-IT" sz="1800" dirty="0" smtClean="0"/>
                        <a:t>Ø=0.1 m</a:t>
                      </a:r>
                      <a:r>
                        <a:rPr lang="it-IT" sz="1800" dirty="0" smtClean="0"/>
                        <a:t>, </a:t>
                      </a:r>
                      <a:r>
                        <a:rPr lang="it-IT" sz="1800" dirty="0" smtClean="0"/>
                        <a:t>h=0.1 m</a:t>
                      </a:r>
                      <a:r>
                        <a:rPr lang="it-IT" sz="1800" dirty="0" smtClean="0"/>
                        <a:t>, </a:t>
                      </a:r>
                      <a:r>
                        <a:rPr lang="it-IT" sz="1800" dirty="0" smtClean="0"/>
                        <a:t>0.0705 kg</a:t>
                      </a:r>
                      <a:r>
                        <a:rPr lang="it-IT" sz="1800" dirty="0" smtClean="0"/>
                        <a:t>)</a:t>
                      </a:r>
                      <a:endParaRPr lang="it-IT" sz="1800" b="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49101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800" dirty="0" smtClean="0"/>
                        <a:t>Campione cilindrico plastica nera con 5 fori (</a:t>
                      </a:r>
                      <a:r>
                        <a:rPr lang="it-IT" sz="1800" dirty="0" smtClean="0"/>
                        <a:t>Ø=0.1 m</a:t>
                      </a:r>
                      <a:r>
                        <a:rPr lang="it-IT" sz="1800" dirty="0" smtClean="0"/>
                        <a:t>, </a:t>
                      </a:r>
                      <a:r>
                        <a:rPr lang="it-IT" sz="1800" dirty="0" smtClean="0"/>
                        <a:t>h=0.015 m</a:t>
                      </a:r>
                      <a:r>
                        <a:rPr lang="it-IT" sz="1800" dirty="0" smtClean="0"/>
                        <a:t>, </a:t>
                      </a:r>
                      <a:r>
                        <a:rPr lang="it-IT" sz="1800" dirty="0" smtClean="0"/>
                        <a:t>0.1064 kg</a:t>
                      </a:r>
                      <a:r>
                        <a:rPr lang="it-IT" sz="1800" dirty="0" smtClean="0"/>
                        <a:t>)</a:t>
                      </a:r>
                      <a:endParaRPr lang="it-IT" sz="1800" b="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9471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it-IT" b="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91670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800" dirty="0" err="1" smtClean="0"/>
                        <a:t>Slab</a:t>
                      </a:r>
                      <a:r>
                        <a:rPr lang="it-IT" sz="1800" dirty="0" smtClean="0"/>
                        <a:t> AC (</a:t>
                      </a:r>
                      <a:r>
                        <a:rPr lang="it-IT" sz="1800" dirty="0" smtClean="0"/>
                        <a:t>h = 0.045 </a:t>
                      </a:r>
                      <a:r>
                        <a:rPr lang="it-IT" sz="1800" dirty="0" smtClean="0"/>
                        <a:t>m)</a:t>
                      </a:r>
                      <a:endParaRPr lang="it-IT" b="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81185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 err="1" smtClean="0"/>
                        <a:t>Slab</a:t>
                      </a:r>
                      <a:r>
                        <a:rPr lang="it-IT" dirty="0" smtClean="0"/>
                        <a:t> di Legno</a:t>
                      </a:r>
                      <a:endParaRPr lang="it-IT" b="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0837387"/>
                  </a:ext>
                </a:extLst>
              </a:tr>
            </a:tbl>
          </a:graphicData>
        </a:graphic>
      </p:graphicFrame>
      <p:graphicFrame>
        <p:nvGraphicFramePr>
          <p:cNvPr id="5" name="Tabel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7431322"/>
              </p:ext>
            </p:extLst>
          </p:nvPr>
        </p:nvGraphicFramePr>
        <p:xfrm>
          <a:off x="6305549" y="2847975"/>
          <a:ext cx="5886451" cy="377444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886451">
                  <a:extLst>
                    <a:ext uri="{9D8B030D-6E8A-4147-A177-3AD203B41FA5}">
                      <a16:colId xmlns:a16="http://schemas.microsoft.com/office/drawing/2014/main" val="33537038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t-IT" dirty="0" smtClean="0"/>
                        <a:t>Piastre di carico</a:t>
                      </a:r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03041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 smtClean="0"/>
                        <a:t>Mini quadrate</a:t>
                      </a:r>
                      <a:endParaRPr lang="it-IT" b="1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39967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 smtClean="0"/>
                        <a:t>Piastrina </a:t>
                      </a:r>
                      <a:r>
                        <a:rPr lang="it-IT" sz="1800" dirty="0" smtClean="0"/>
                        <a:t>(</a:t>
                      </a:r>
                      <a:r>
                        <a:rPr lang="it-IT" sz="1800" dirty="0" smtClean="0"/>
                        <a:t>Ø = 0.026 m</a:t>
                      </a:r>
                      <a:r>
                        <a:rPr lang="it-IT" sz="1800" dirty="0" smtClean="0"/>
                        <a:t>, h</a:t>
                      </a:r>
                      <a:r>
                        <a:rPr lang="it-IT" sz="1800" dirty="0" smtClean="0"/>
                        <a:t>= 0.0018 m</a:t>
                      </a:r>
                      <a:r>
                        <a:rPr lang="it-IT" sz="1800" dirty="0" smtClean="0"/>
                        <a:t>), </a:t>
                      </a:r>
                      <a:r>
                        <a:rPr lang="it-IT" sz="1800" dirty="0" smtClean="0"/>
                        <a:t>0.006 kg </a:t>
                      </a:r>
                      <a:r>
                        <a:rPr lang="it-IT" dirty="0" smtClean="0"/>
                        <a:t>(dischetto per attaccare </a:t>
                      </a:r>
                      <a:r>
                        <a:rPr lang="it-IT" dirty="0" err="1" smtClean="0"/>
                        <a:t>accel</a:t>
                      </a:r>
                      <a:r>
                        <a:rPr lang="it-IT" dirty="0" smtClean="0"/>
                        <a:t>. Magnetico)</a:t>
                      </a:r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39301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 smtClean="0"/>
                        <a:t>Piccola quadrata </a:t>
                      </a:r>
                      <a:r>
                        <a:rPr lang="it-IT" sz="1800" dirty="0" smtClean="0"/>
                        <a:t>(0.056 m </a:t>
                      </a:r>
                      <a:r>
                        <a:rPr lang="it-IT" sz="1800" dirty="0" smtClean="0"/>
                        <a:t>X </a:t>
                      </a:r>
                      <a:r>
                        <a:rPr lang="it-IT" sz="1800" dirty="0" smtClean="0"/>
                        <a:t>0.057 m </a:t>
                      </a:r>
                      <a:r>
                        <a:rPr lang="it-IT" sz="1800" dirty="0" smtClean="0"/>
                        <a:t>x </a:t>
                      </a:r>
                      <a:r>
                        <a:rPr lang="it-IT" sz="1800" dirty="0" smtClean="0"/>
                        <a:t>0.08 m</a:t>
                      </a:r>
                      <a:r>
                        <a:rPr lang="it-IT" sz="1800" dirty="0" smtClean="0"/>
                        <a:t>), </a:t>
                      </a:r>
                      <a:r>
                        <a:rPr lang="it-IT" sz="1800" dirty="0" smtClean="0"/>
                        <a:t>0.1967 kg </a:t>
                      </a:r>
                      <a:r>
                        <a:rPr lang="it-IT" dirty="0" smtClean="0"/>
                        <a:t> </a:t>
                      </a:r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8162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800" dirty="0" smtClean="0"/>
                        <a:t>Piastra quadrata grande 1 </a:t>
                      </a:r>
                      <a:r>
                        <a:rPr lang="it-IT" sz="1800" dirty="0" smtClean="0"/>
                        <a:t>(0.1 m </a:t>
                      </a:r>
                      <a:r>
                        <a:rPr lang="it-IT" sz="1800" dirty="0" smtClean="0"/>
                        <a:t>X </a:t>
                      </a:r>
                      <a:r>
                        <a:rPr lang="it-IT" sz="1800" dirty="0" smtClean="0"/>
                        <a:t>0.1 m </a:t>
                      </a:r>
                      <a:r>
                        <a:rPr lang="it-IT" sz="1800" dirty="0" smtClean="0"/>
                        <a:t>x </a:t>
                      </a:r>
                      <a:r>
                        <a:rPr lang="it-IT" sz="1800" dirty="0" smtClean="0"/>
                        <a:t>0.08 m</a:t>
                      </a:r>
                      <a:r>
                        <a:rPr lang="it-IT" sz="1800" dirty="0" smtClean="0"/>
                        <a:t>) </a:t>
                      </a:r>
                      <a:r>
                        <a:rPr lang="it-IT" sz="1800" dirty="0" smtClean="0"/>
                        <a:t>0.627.4 kg (con supporto </a:t>
                      </a:r>
                      <a:r>
                        <a:rPr lang="it-IT" sz="1800" dirty="0" err="1" smtClean="0"/>
                        <a:t>acc</a:t>
                      </a:r>
                      <a:r>
                        <a:rPr lang="it-IT" sz="1800" dirty="0" smtClean="0"/>
                        <a:t> incollato con </a:t>
                      </a:r>
                      <a:r>
                        <a:rPr lang="it-IT" sz="1800" dirty="0" err="1" smtClean="0"/>
                        <a:t>attak</a:t>
                      </a:r>
                      <a:r>
                        <a:rPr lang="it-IT" sz="1800" dirty="0" smtClean="0"/>
                        <a:t>)</a:t>
                      </a:r>
                      <a:endParaRPr lang="it-IT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31757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800" dirty="0" smtClean="0"/>
                        <a:t>Piastra quadrata grande 2 </a:t>
                      </a:r>
                      <a:r>
                        <a:rPr lang="it-IT" sz="1800" dirty="0" smtClean="0"/>
                        <a:t>(0.1 m </a:t>
                      </a:r>
                      <a:r>
                        <a:rPr lang="it-IT" sz="1800" dirty="0" smtClean="0"/>
                        <a:t>X </a:t>
                      </a:r>
                      <a:r>
                        <a:rPr lang="it-IT" sz="1800" dirty="0" smtClean="0"/>
                        <a:t>0.1 m </a:t>
                      </a:r>
                      <a:r>
                        <a:rPr lang="it-IT" sz="1800" dirty="0" smtClean="0"/>
                        <a:t>x </a:t>
                      </a:r>
                      <a:r>
                        <a:rPr lang="it-IT" sz="1800" dirty="0" smtClean="0"/>
                        <a:t>0.08 m</a:t>
                      </a:r>
                      <a:r>
                        <a:rPr lang="it-IT" sz="1800" dirty="0" smtClean="0"/>
                        <a:t>) </a:t>
                      </a:r>
                      <a:r>
                        <a:rPr lang="it-IT" sz="1800" dirty="0" smtClean="0"/>
                        <a:t>0.6249 kg </a:t>
                      </a:r>
                      <a:r>
                        <a:rPr lang="it-IT" sz="1800" dirty="0" smtClean="0"/>
                        <a:t>(con </a:t>
                      </a:r>
                      <a:r>
                        <a:rPr lang="it-IT" sz="1800" dirty="0" err="1" smtClean="0"/>
                        <a:t>accel</a:t>
                      </a:r>
                      <a:r>
                        <a:rPr lang="it-IT" sz="1800" dirty="0" smtClean="0"/>
                        <a:t>. 1+ </a:t>
                      </a:r>
                      <a:r>
                        <a:rPr lang="it-IT" sz="1800" dirty="0" err="1" smtClean="0"/>
                        <a:t>supporto+attak</a:t>
                      </a:r>
                      <a:r>
                        <a:rPr lang="it-IT" sz="1800" dirty="0" smtClean="0"/>
                        <a:t> sopra = </a:t>
                      </a:r>
                      <a:r>
                        <a:rPr lang="it-IT" sz="1800" dirty="0" smtClean="0"/>
                        <a:t>0.633</a:t>
                      </a:r>
                      <a:r>
                        <a:rPr lang="it-IT" sz="1800" baseline="0" dirty="0" smtClean="0"/>
                        <a:t> kg</a:t>
                      </a:r>
                      <a:r>
                        <a:rPr lang="it-IT" sz="1800" baseline="0" dirty="0" smtClean="0"/>
                        <a:t>)</a:t>
                      </a:r>
                      <a:endParaRPr lang="it-IT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56995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 smtClean="0"/>
                        <a:t>Piastra</a:t>
                      </a:r>
                      <a:r>
                        <a:rPr lang="it-IT" baseline="0" dirty="0" smtClean="0"/>
                        <a:t> cilindrica </a:t>
                      </a:r>
                      <a:r>
                        <a:rPr lang="it-IT" baseline="0" dirty="0" smtClean="0"/>
                        <a:t>pesante 1 </a:t>
                      </a:r>
                      <a:r>
                        <a:rPr lang="it-IT" sz="1800" dirty="0" smtClean="0"/>
                        <a:t>(</a:t>
                      </a:r>
                      <a:r>
                        <a:rPr lang="it-IT" sz="1800" dirty="0" smtClean="0"/>
                        <a:t>Ø=0.1 m</a:t>
                      </a:r>
                      <a:r>
                        <a:rPr lang="it-IT" sz="1800" dirty="0" smtClean="0"/>
                        <a:t>, </a:t>
                      </a:r>
                      <a:r>
                        <a:rPr lang="it-IT" sz="1800" dirty="0" smtClean="0"/>
                        <a:t>h=0.024 m</a:t>
                      </a:r>
                      <a:r>
                        <a:rPr lang="it-IT" sz="1800" dirty="0" smtClean="0"/>
                        <a:t>, </a:t>
                      </a:r>
                      <a:r>
                        <a:rPr lang="it-IT" sz="1800" dirty="0" smtClean="0"/>
                        <a:t>1.4293 kg</a:t>
                      </a:r>
                      <a:r>
                        <a:rPr lang="it-IT" sz="1800" dirty="0" smtClean="0"/>
                        <a:t>)</a:t>
                      </a:r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48629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 smtClean="0"/>
                        <a:t>Piastra</a:t>
                      </a:r>
                      <a:r>
                        <a:rPr lang="it-IT" baseline="0" dirty="0" smtClean="0"/>
                        <a:t> cilindrica pesante 2 </a:t>
                      </a:r>
                      <a:r>
                        <a:rPr lang="it-IT" sz="1800" dirty="0" smtClean="0"/>
                        <a:t>(Ø=0.1 m, h=0.0475 m, 2.8871 kg)</a:t>
                      </a:r>
                      <a:endParaRPr lang="it-IT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36391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37248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ubo 18"/>
          <p:cNvSpPr/>
          <p:nvPr/>
        </p:nvSpPr>
        <p:spPr>
          <a:xfrm>
            <a:off x="5867711" y="1592656"/>
            <a:ext cx="4022398" cy="1627881"/>
          </a:xfrm>
          <a:prstGeom prst="cube">
            <a:avLst>
              <a:gd name="adj" fmla="val 84017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0" y="1"/>
            <a:ext cx="12192000" cy="778597"/>
          </a:xfrm>
          <a:noFill/>
        </p:spPr>
        <p:txBody>
          <a:bodyPr anchor="t">
            <a:normAutofit/>
          </a:bodyPr>
          <a:lstStyle/>
          <a:p>
            <a:r>
              <a:rPr lang="it-IT" sz="3200" dirty="0" smtClean="0"/>
              <a:t>2019_07_24   </a:t>
            </a:r>
            <a:endParaRPr lang="it-IT" sz="3200" dirty="0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353557" y="757096"/>
            <a:ext cx="11516008" cy="5966234"/>
          </a:xfrm>
        </p:spPr>
        <p:txBody>
          <a:bodyPr>
            <a:normAutofit/>
          </a:bodyPr>
          <a:lstStyle/>
          <a:p>
            <a:pPr algn="l"/>
            <a:r>
              <a:rPr lang="it-IT" sz="2000" u="sng" dirty="0" smtClean="0"/>
              <a:t>Serie 1</a:t>
            </a:r>
          </a:p>
          <a:p>
            <a:pPr algn="l"/>
            <a:r>
              <a:rPr lang="it-IT" sz="2000" b="1" dirty="0" err="1" smtClean="0"/>
              <a:t>Slab</a:t>
            </a:r>
            <a:r>
              <a:rPr lang="it-IT" sz="2000" b="1" dirty="0"/>
              <a:t> (h=0,045 m</a:t>
            </a:r>
            <a:r>
              <a:rPr lang="it-IT" sz="2000" b="1" dirty="0" smtClean="0"/>
              <a:t>).</a:t>
            </a:r>
          </a:p>
          <a:p>
            <a:pPr algn="l"/>
            <a:r>
              <a:rPr lang="it-IT" sz="2000" dirty="0" smtClean="0"/>
              <a:t>Piastra di carico = piastra grande 1 (10cm X 10cm x 0.8 cm),</a:t>
            </a:r>
          </a:p>
          <a:p>
            <a:pPr algn="l"/>
            <a:r>
              <a:rPr lang="it-IT" sz="2000" dirty="0" smtClean="0"/>
              <a:t>		617.5 g, attaccata con </a:t>
            </a:r>
            <a:r>
              <a:rPr lang="it-IT" sz="2000" b="1" dirty="0" smtClean="0"/>
              <a:t>biadesivo</a:t>
            </a:r>
          </a:p>
          <a:p>
            <a:pPr algn="l"/>
            <a:r>
              <a:rPr lang="it-IT" sz="2000" dirty="0" smtClean="0"/>
              <a:t>a1 = Accelerometro </a:t>
            </a:r>
            <a:r>
              <a:rPr lang="it-IT" sz="2000" dirty="0"/>
              <a:t>32163 (</a:t>
            </a:r>
            <a:r>
              <a:rPr lang="it-IT" sz="2000" dirty="0" err="1"/>
              <a:t>attak</a:t>
            </a:r>
            <a:r>
              <a:rPr lang="it-IT" sz="2000" dirty="0"/>
              <a:t>).</a:t>
            </a:r>
            <a:endParaRPr lang="it-IT" sz="2000" dirty="0" smtClean="0"/>
          </a:p>
          <a:p>
            <a:pPr algn="l"/>
            <a:r>
              <a:rPr lang="it-IT" sz="2000" dirty="0" smtClean="0"/>
              <a:t>Punta: Plastica.</a:t>
            </a:r>
          </a:p>
          <a:p>
            <a:pPr algn="l"/>
            <a:endParaRPr lang="it-IT" sz="2000" b="1" dirty="0"/>
          </a:p>
          <a:p>
            <a:pPr algn="l"/>
            <a:r>
              <a:rPr lang="it-IT" sz="2000" u="sng" dirty="0" smtClean="0"/>
              <a:t>Serie 2</a:t>
            </a:r>
          </a:p>
          <a:p>
            <a:pPr algn="l"/>
            <a:r>
              <a:rPr lang="it-IT" sz="2000" b="1" dirty="0" err="1" smtClean="0"/>
              <a:t>Slab</a:t>
            </a:r>
            <a:r>
              <a:rPr lang="it-IT" sz="2000" b="1" dirty="0"/>
              <a:t> (h=0,045 m</a:t>
            </a:r>
            <a:r>
              <a:rPr lang="it-IT" sz="2000" b="1" dirty="0" smtClean="0"/>
              <a:t>).</a:t>
            </a:r>
          </a:p>
          <a:p>
            <a:pPr algn="l"/>
            <a:r>
              <a:rPr lang="it-IT" sz="2000" dirty="0" smtClean="0"/>
              <a:t>Piastra di carico = piastra grande 1 (10cm X </a:t>
            </a:r>
            <a:r>
              <a:rPr lang="it-IT" sz="2000" dirty="0"/>
              <a:t>10cm x 0.8 cm),</a:t>
            </a:r>
            <a:endParaRPr lang="it-IT" sz="2000" dirty="0" smtClean="0"/>
          </a:p>
          <a:p>
            <a:pPr algn="l"/>
            <a:r>
              <a:rPr lang="it-IT" sz="2000" dirty="0" smtClean="0"/>
              <a:t>		</a:t>
            </a:r>
            <a:r>
              <a:rPr lang="it-IT" sz="2000" dirty="0"/>
              <a:t> 617.5 g, attaccata </a:t>
            </a:r>
            <a:r>
              <a:rPr lang="it-IT" sz="2000" dirty="0" smtClean="0"/>
              <a:t>con </a:t>
            </a:r>
            <a:r>
              <a:rPr lang="it-IT" sz="2000" b="1" dirty="0" smtClean="0"/>
              <a:t>biadesivo</a:t>
            </a:r>
          </a:p>
          <a:p>
            <a:pPr algn="l"/>
            <a:r>
              <a:rPr lang="it-IT" sz="2000" dirty="0" smtClean="0"/>
              <a:t>a1 = Accelerometro </a:t>
            </a:r>
            <a:r>
              <a:rPr lang="it-IT" sz="2000" dirty="0"/>
              <a:t>32163 (</a:t>
            </a:r>
            <a:r>
              <a:rPr lang="it-IT" sz="2000" dirty="0" err="1"/>
              <a:t>attak</a:t>
            </a:r>
            <a:r>
              <a:rPr lang="it-IT" sz="2000" dirty="0" smtClean="0"/>
              <a:t>).</a:t>
            </a:r>
          </a:p>
          <a:p>
            <a:pPr algn="l"/>
            <a:r>
              <a:rPr lang="it-IT" sz="2000" dirty="0" smtClean="0"/>
              <a:t>Punta: Plastica.</a:t>
            </a:r>
          </a:p>
          <a:p>
            <a:pPr algn="l"/>
            <a:endParaRPr lang="it-IT" sz="2000" b="1" dirty="0" smtClean="0"/>
          </a:p>
          <a:p>
            <a:pPr algn="l"/>
            <a:endParaRPr lang="it-IT" sz="2000" dirty="0" smtClean="0"/>
          </a:p>
          <a:p>
            <a:pPr algn="l"/>
            <a:endParaRPr lang="it-IT" sz="2000" dirty="0"/>
          </a:p>
          <a:p>
            <a:pPr algn="l"/>
            <a:endParaRPr lang="it-IT" sz="2000" dirty="0"/>
          </a:p>
          <a:p>
            <a:pPr algn="l"/>
            <a:endParaRPr lang="it-IT" sz="2000" dirty="0" smtClean="0"/>
          </a:p>
          <a:p>
            <a:pPr algn="l"/>
            <a:endParaRPr lang="it-IT" sz="2000" dirty="0" smtClean="0"/>
          </a:p>
          <a:p>
            <a:pPr algn="l"/>
            <a:endParaRPr lang="it-IT" sz="2000" dirty="0" smtClean="0"/>
          </a:p>
        </p:txBody>
      </p:sp>
      <p:grpSp>
        <p:nvGrpSpPr>
          <p:cNvPr id="52" name="Gruppo 51"/>
          <p:cNvGrpSpPr/>
          <p:nvPr/>
        </p:nvGrpSpPr>
        <p:grpSpPr>
          <a:xfrm>
            <a:off x="10186465" y="175240"/>
            <a:ext cx="1800323" cy="2150882"/>
            <a:chOff x="10186465" y="175240"/>
            <a:chExt cx="1800323" cy="2150882"/>
          </a:xfrm>
        </p:grpSpPr>
        <p:sp>
          <p:nvSpPr>
            <p:cNvPr id="54" name="Rettangolo 53"/>
            <p:cNvSpPr/>
            <p:nvPr/>
          </p:nvSpPr>
          <p:spPr>
            <a:xfrm>
              <a:off x="10203255" y="175240"/>
              <a:ext cx="1783533" cy="215088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56" name="Unità di visualizzazione grafica 55"/>
            <p:cNvSpPr/>
            <p:nvPr/>
          </p:nvSpPr>
          <p:spPr>
            <a:xfrm rot="16200000">
              <a:off x="10277400" y="1145169"/>
              <a:ext cx="390430" cy="335360"/>
            </a:xfrm>
            <a:prstGeom prst="flowChartDisplay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59" name="CasellaDiTesto 58"/>
            <p:cNvSpPr txBox="1"/>
            <p:nvPr/>
          </p:nvSpPr>
          <p:spPr>
            <a:xfrm>
              <a:off x="10800859" y="1197360"/>
              <a:ext cx="118592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100" dirty="0" smtClean="0"/>
                <a:t>Accelerometro1</a:t>
              </a:r>
              <a:endParaRPr lang="it-IT" sz="1100" dirty="0"/>
            </a:p>
          </p:txBody>
        </p:sp>
        <p:sp>
          <p:nvSpPr>
            <p:cNvPr id="60" name="CasellaDiTesto 59"/>
            <p:cNvSpPr txBox="1"/>
            <p:nvPr/>
          </p:nvSpPr>
          <p:spPr>
            <a:xfrm>
              <a:off x="10186465" y="196796"/>
              <a:ext cx="118592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100" b="1" dirty="0" smtClean="0"/>
                <a:t>Legenda</a:t>
              </a:r>
              <a:endParaRPr lang="it-IT" sz="1100" b="1" dirty="0"/>
            </a:p>
          </p:txBody>
        </p:sp>
      </p:grpSp>
      <p:sp>
        <p:nvSpPr>
          <p:cNvPr id="25" name="Cubo 24"/>
          <p:cNvSpPr/>
          <p:nvPr/>
        </p:nvSpPr>
        <p:spPr>
          <a:xfrm>
            <a:off x="6604207" y="2004320"/>
            <a:ext cx="2344883" cy="622900"/>
          </a:xfrm>
          <a:prstGeom prst="cube">
            <a:avLst>
              <a:gd name="adj" fmla="val 8401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Freccia in giù 25"/>
          <p:cNvSpPr/>
          <p:nvPr/>
        </p:nvSpPr>
        <p:spPr>
          <a:xfrm>
            <a:off x="8059976" y="1534123"/>
            <a:ext cx="479834" cy="651850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7" name="Unità di visualizzazione grafica 26"/>
          <p:cNvSpPr/>
          <p:nvPr/>
        </p:nvSpPr>
        <p:spPr>
          <a:xfrm rot="16200000">
            <a:off x="7439009" y="1868551"/>
            <a:ext cx="390430" cy="335360"/>
          </a:xfrm>
          <a:prstGeom prst="flowChartDisplay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1" name="Freccia in giù 40"/>
          <p:cNvSpPr/>
          <p:nvPr/>
        </p:nvSpPr>
        <p:spPr>
          <a:xfrm>
            <a:off x="10232698" y="564538"/>
            <a:ext cx="479834" cy="428119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2" name="CasellaDiTesto 41"/>
          <p:cNvSpPr txBox="1"/>
          <p:nvPr/>
        </p:nvSpPr>
        <p:spPr>
          <a:xfrm>
            <a:off x="10781649" y="638701"/>
            <a:ext cx="11859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dirty="0" smtClean="0"/>
              <a:t>Punta di plastica</a:t>
            </a:r>
            <a:endParaRPr lang="it-IT" sz="1100" dirty="0"/>
          </a:p>
        </p:txBody>
      </p:sp>
      <p:sp>
        <p:nvSpPr>
          <p:cNvPr id="20" name="Cubo 19"/>
          <p:cNvSpPr/>
          <p:nvPr/>
        </p:nvSpPr>
        <p:spPr>
          <a:xfrm>
            <a:off x="6690134" y="4777967"/>
            <a:ext cx="4022398" cy="1627881"/>
          </a:xfrm>
          <a:prstGeom prst="cube">
            <a:avLst>
              <a:gd name="adj" fmla="val 84017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Cubo 20"/>
          <p:cNvSpPr/>
          <p:nvPr/>
        </p:nvSpPr>
        <p:spPr>
          <a:xfrm>
            <a:off x="7426630" y="5189631"/>
            <a:ext cx="2344883" cy="622900"/>
          </a:xfrm>
          <a:prstGeom prst="cube">
            <a:avLst>
              <a:gd name="adj" fmla="val 8401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Freccia in giù 21"/>
          <p:cNvSpPr/>
          <p:nvPr/>
        </p:nvSpPr>
        <p:spPr>
          <a:xfrm>
            <a:off x="8882399" y="4719434"/>
            <a:ext cx="479834" cy="651850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Unità di visualizzazione grafica 22"/>
          <p:cNvSpPr/>
          <p:nvPr/>
        </p:nvSpPr>
        <p:spPr>
          <a:xfrm rot="16200000">
            <a:off x="8261432" y="5053862"/>
            <a:ext cx="390430" cy="335360"/>
          </a:xfrm>
          <a:prstGeom prst="flowChartDisplay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Cubo 23"/>
          <p:cNvSpPr/>
          <p:nvPr/>
        </p:nvSpPr>
        <p:spPr>
          <a:xfrm>
            <a:off x="10232698" y="1828800"/>
            <a:ext cx="730577" cy="318578"/>
          </a:xfrm>
          <a:prstGeom prst="cube">
            <a:avLst>
              <a:gd name="adj" fmla="val 8401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8" name="CasellaDiTesto 27"/>
          <p:cNvSpPr txBox="1"/>
          <p:nvPr/>
        </p:nvSpPr>
        <p:spPr>
          <a:xfrm>
            <a:off x="10903465" y="1876399"/>
            <a:ext cx="11859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dirty="0" smtClean="0"/>
              <a:t>Piastra grande 1</a:t>
            </a:r>
            <a:endParaRPr lang="it-IT" sz="1100" dirty="0"/>
          </a:p>
        </p:txBody>
      </p:sp>
    </p:spTree>
    <p:extLst>
      <p:ext uri="{BB962C8B-B14F-4D97-AF65-F5344CB8AC3E}">
        <p14:creationId xmlns:p14="http://schemas.microsoft.com/office/powerpoint/2010/main" val="3095510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0" y="1"/>
            <a:ext cx="12192000" cy="778597"/>
          </a:xfrm>
        </p:spPr>
        <p:txBody>
          <a:bodyPr anchor="t">
            <a:normAutofit/>
          </a:bodyPr>
          <a:lstStyle/>
          <a:p>
            <a:r>
              <a:rPr lang="it-IT" sz="3200" dirty="0" smtClean="0"/>
              <a:t>2019_07_26 (1/4)   </a:t>
            </a:r>
            <a:endParaRPr lang="it-IT" sz="3200" dirty="0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344032" y="778598"/>
            <a:ext cx="11516008" cy="5966234"/>
          </a:xfrm>
        </p:spPr>
        <p:txBody>
          <a:bodyPr>
            <a:normAutofit fontScale="85000" lnSpcReduction="20000"/>
          </a:bodyPr>
          <a:lstStyle/>
          <a:p>
            <a:pPr algn="l"/>
            <a:r>
              <a:rPr lang="it-IT" u="sng" dirty="0" smtClean="0"/>
              <a:t>Serie 1</a:t>
            </a:r>
          </a:p>
          <a:p>
            <a:pPr algn="l"/>
            <a:r>
              <a:rPr lang="it-IT" b="1" dirty="0" smtClean="0"/>
              <a:t>Solo Piastra di carico </a:t>
            </a:r>
            <a:r>
              <a:rPr lang="it-IT" dirty="0" smtClean="0"/>
              <a:t>= piastra grande 2</a:t>
            </a:r>
          </a:p>
          <a:p>
            <a:pPr algn="l"/>
            <a:r>
              <a:rPr lang="it-IT" dirty="0" smtClean="0"/>
              <a:t>(10cm X 10cm x 0.8 cm), (624.9+a1)=633 g, attaccata con biadesivo</a:t>
            </a:r>
          </a:p>
          <a:p>
            <a:pPr algn="l"/>
            <a:r>
              <a:rPr lang="it-IT" dirty="0" smtClean="0"/>
              <a:t>a1 = Accelerometro </a:t>
            </a:r>
            <a:r>
              <a:rPr lang="it-IT" dirty="0"/>
              <a:t>32163 (</a:t>
            </a:r>
            <a:r>
              <a:rPr lang="it-IT" dirty="0" err="1"/>
              <a:t>attak</a:t>
            </a:r>
            <a:r>
              <a:rPr lang="it-IT" dirty="0"/>
              <a:t>).</a:t>
            </a:r>
            <a:endParaRPr lang="it-IT" dirty="0" smtClean="0"/>
          </a:p>
          <a:p>
            <a:pPr algn="l"/>
            <a:r>
              <a:rPr lang="it-IT" dirty="0" smtClean="0"/>
              <a:t>Punta: Plastica.</a:t>
            </a:r>
          </a:p>
          <a:p>
            <a:pPr algn="l"/>
            <a:endParaRPr lang="it-IT" b="1" dirty="0"/>
          </a:p>
          <a:p>
            <a:pPr algn="l"/>
            <a:r>
              <a:rPr lang="it-IT" u="sng" dirty="0" smtClean="0"/>
              <a:t>Serie 2</a:t>
            </a:r>
          </a:p>
          <a:p>
            <a:pPr algn="l"/>
            <a:r>
              <a:rPr lang="it-IT" b="1" dirty="0"/>
              <a:t>Solo Piastra di carico </a:t>
            </a:r>
            <a:r>
              <a:rPr lang="it-IT" dirty="0"/>
              <a:t>= piastra grande </a:t>
            </a:r>
          </a:p>
          <a:p>
            <a:pPr algn="l"/>
            <a:r>
              <a:rPr lang="it-IT" dirty="0"/>
              <a:t>(10cm X 10cm x 0.8 cm), 633 g, attaccata con biadesivo</a:t>
            </a:r>
          </a:p>
          <a:p>
            <a:pPr algn="l"/>
            <a:r>
              <a:rPr lang="it-IT" dirty="0" smtClean="0"/>
              <a:t>a1 = Accelerometro </a:t>
            </a:r>
            <a:r>
              <a:rPr lang="it-IT" dirty="0"/>
              <a:t>32163 (</a:t>
            </a:r>
            <a:r>
              <a:rPr lang="it-IT" dirty="0" err="1"/>
              <a:t>attak</a:t>
            </a:r>
            <a:r>
              <a:rPr lang="it-IT" dirty="0"/>
              <a:t>).</a:t>
            </a:r>
            <a:endParaRPr lang="it-IT" dirty="0" smtClean="0"/>
          </a:p>
          <a:p>
            <a:pPr algn="l"/>
            <a:r>
              <a:rPr lang="it-IT" dirty="0" smtClean="0"/>
              <a:t>Punta: Plastica.</a:t>
            </a:r>
          </a:p>
          <a:p>
            <a:pPr algn="l"/>
            <a:endParaRPr lang="it-IT" u="sng" dirty="0" smtClean="0"/>
          </a:p>
          <a:p>
            <a:pPr algn="l"/>
            <a:r>
              <a:rPr lang="it-IT" u="sng" dirty="0" smtClean="0"/>
              <a:t>Serie 3</a:t>
            </a:r>
            <a:endParaRPr lang="it-IT" u="sng" dirty="0"/>
          </a:p>
          <a:p>
            <a:pPr algn="l"/>
            <a:r>
              <a:rPr lang="it-IT" b="1" dirty="0"/>
              <a:t>Solo Piastra di carico </a:t>
            </a:r>
            <a:r>
              <a:rPr lang="it-IT" dirty="0"/>
              <a:t>= piastra grande </a:t>
            </a:r>
          </a:p>
          <a:p>
            <a:pPr algn="l"/>
            <a:r>
              <a:rPr lang="it-IT" dirty="0"/>
              <a:t>(10cm X 10cm x 0.8 cm), 633 g, attaccata con biadesivo</a:t>
            </a:r>
          </a:p>
          <a:p>
            <a:pPr algn="l"/>
            <a:r>
              <a:rPr lang="it-IT" dirty="0" smtClean="0"/>
              <a:t>a1 </a:t>
            </a:r>
            <a:r>
              <a:rPr lang="it-IT" dirty="0"/>
              <a:t>= Accelerometro </a:t>
            </a:r>
            <a:r>
              <a:rPr lang="it-IT" dirty="0" smtClean="0"/>
              <a:t>32163 </a:t>
            </a:r>
            <a:r>
              <a:rPr lang="it-IT" dirty="0"/>
              <a:t>(</a:t>
            </a:r>
            <a:r>
              <a:rPr lang="it-IT" dirty="0" err="1"/>
              <a:t>attak</a:t>
            </a:r>
            <a:r>
              <a:rPr lang="it-IT" dirty="0"/>
              <a:t>)</a:t>
            </a:r>
            <a:r>
              <a:rPr lang="it-IT" dirty="0" smtClean="0"/>
              <a:t>.</a:t>
            </a:r>
            <a:endParaRPr lang="it-IT" dirty="0"/>
          </a:p>
          <a:p>
            <a:pPr algn="l"/>
            <a:r>
              <a:rPr lang="it-IT" dirty="0"/>
              <a:t>Punta: Plastica.</a:t>
            </a:r>
          </a:p>
          <a:p>
            <a:pPr algn="l"/>
            <a:endParaRPr lang="it-IT" dirty="0" smtClean="0"/>
          </a:p>
          <a:p>
            <a:pPr algn="l"/>
            <a:endParaRPr lang="it-IT" b="1" dirty="0" smtClean="0"/>
          </a:p>
          <a:p>
            <a:pPr algn="l"/>
            <a:endParaRPr lang="it-IT" dirty="0" smtClean="0"/>
          </a:p>
          <a:p>
            <a:pPr algn="l"/>
            <a:endParaRPr lang="it-IT" dirty="0"/>
          </a:p>
          <a:p>
            <a:pPr algn="l"/>
            <a:endParaRPr lang="it-IT" dirty="0"/>
          </a:p>
          <a:p>
            <a:pPr algn="l"/>
            <a:endParaRPr lang="it-IT" dirty="0" smtClean="0"/>
          </a:p>
          <a:p>
            <a:pPr algn="l"/>
            <a:endParaRPr lang="it-IT" dirty="0" smtClean="0"/>
          </a:p>
          <a:p>
            <a:pPr algn="l"/>
            <a:endParaRPr lang="it-IT" dirty="0" smtClean="0"/>
          </a:p>
        </p:txBody>
      </p:sp>
      <p:grpSp>
        <p:nvGrpSpPr>
          <p:cNvPr id="52" name="Gruppo 51"/>
          <p:cNvGrpSpPr/>
          <p:nvPr/>
        </p:nvGrpSpPr>
        <p:grpSpPr>
          <a:xfrm>
            <a:off x="10186465" y="175240"/>
            <a:ext cx="1800323" cy="2150882"/>
            <a:chOff x="10186465" y="175240"/>
            <a:chExt cx="1800323" cy="2150882"/>
          </a:xfrm>
        </p:grpSpPr>
        <p:sp>
          <p:nvSpPr>
            <p:cNvPr id="54" name="Rettangolo 53"/>
            <p:cNvSpPr/>
            <p:nvPr/>
          </p:nvSpPr>
          <p:spPr>
            <a:xfrm>
              <a:off x="10203255" y="175240"/>
              <a:ext cx="1783533" cy="215088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56" name="Unità di visualizzazione grafica 55"/>
            <p:cNvSpPr/>
            <p:nvPr/>
          </p:nvSpPr>
          <p:spPr>
            <a:xfrm rot="16200000">
              <a:off x="10277400" y="1145169"/>
              <a:ext cx="390430" cy="335360"/>
            </a:xfrm>
            <a:prstGeom prst="flowChartDisplay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59" name="CasellaDiTesto 58"/>
            <p:cNvSpPr txBox="1"/>
            <p:nvPr/>
          </p:nvSpPr>
          <p:spPr>
            <a:xfrm>
              <a:off x="10800859" y="1197360"/>
              <a:ext cx="118592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100" dirty="0" smtClean="0"/>
                <a:t>Accelerometro1</a:t>
              </a:r>
              <a:endParaRPr lang="it-IT" sz="1100" dirty="0"/>
            </a:p>
          </p:txBody>
        </p:sp>
        <p:sp>
          <p:nvSpPr>
            <p:cNvPr id="60" name="CasellaDiTesto 59"/>
            <p:cNvSpPr txBox="1"/>
            <p:nvPr/>
          </p:nvSpPr>
          <p:spPr>
            <a:xfrm>
              <a:off x="10186465" y="196796"/>
              <a:ext cx="118592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100" b="1" dirty="0" smtClean="0"/>
                <a:t>Legenda</a:t>
              </a:r>
              <a:endParaRPr lang="it-IT" sz="1100" b="1" dirty="0"/>
            </a:p>
          </p:txBody>
        </p:sp>
      </p:grpSp>
      <p:sp>
        <p:nvSpPr>
          <p:cNvPr id="25" name="Cubo 24"/>
          <p:cNvSpPr/>
          <p:nvPr/>
        </p:nvSpPr>
        <p:spPr>
          <a:xfrm>
            <a:off x="7176740" y="1876399"/>
            <a:ext cx="2344883" cy="622900"/>
          </a:xfrm>
          <a:prstGeom prst="cube">
            <a:avLst>
              <a:gd name="adj" fmla="val 84017"/>
            </a:avLst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Freccia in giù 25"/>
          <p:cNvSpPr/>
          <p:nvPr/>
        </p:nvSpPr>
        <p:spPr>
          <a:xfrm>
            <a:off x="8632509" y="1406202"/>
            <a:ext cx="479834" cy="651850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7" name="Unità di visualizzazione grafica 26"/>
          <p:cNvSpPr/>
          <p:nvPr/>
        </p:nvSpPr>
        <p:spPr>
          <a:xfrm rot="16200000">
            <a:off x="8011542" y="1740630"/>
            <a:ext cx="390430" cy="335360"/>
          </a:xfrm>
          <a:prstGeom prst="flowChartDisplay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1" name="Freccia in giù 40"/>
          <p:cNvSpPr/>
          <p:nvPr/>
        </p:nvSpPr>
        <p:spPr>
          <a:xfrm>
            <a:off x="10232698" y="564538"/>
            <a:ext cx="479834" cy="428119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2" name="CasellaDiTesto 41"/>
          <p:cNvSpPr txBox="1"/>
          <p:nvPr/>
        </p:nvSpPr>
        <p:spPr>
          <a:xfrm>
            <a:off x="10781649" y="638701"/>
            <a:ext cx="11859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dirty="0" smtClean="0"/>
              <a:t>Punta di plastica</a:t>
            </a:r>
            <a:endParaRPr lang="it-IT" sz="1100" dirty="0"/>
          </a:p>
        </p:txBody>
      </p:sp>
      <p:sp>
        <p:nvSpPr>
          <p:cNvPr id="14" name="Cubo 13"/>
          <p:cNvSpPr/>
          <p:nvPr/>
        </p:nvSpPr>
        <p:spPr>
          <a:xfrm>
            <a:off x="10232698" y="1828800"/>
            <a:ext cx="730577" cy="318578"/>
          </a:xfrm>
          <a:prstGeom prst="cube">
            <a:avLst>
              <a:gd name="adj" fmla="val 84017"/>
            </a:avLst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5" name="CasellaDiTesto 14"/>
          <p:cNvSpPr txBox="1"/>
          <p:nvPr/>
        </p:nvSpPr>
        <p:spPr>
          <a:xfrm>
            <a:off x="10903465" y="1876399"/>
            <a:ext cx="11859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dirty="0" smtClean="0"/>
              <a:t>Piastra grande 2</a:t>
            </a:r>
            <a:endParaRPr lang="it-IT" sz="1100" dirty="0"/>
          </a:p>
        </p:txBody>
      </p:sp>
    </p:spTree>
    <p:extLst>
      <p:ext uri="{BB962C8B-B14F-4D97-AF65-F5344CB8AC3E}">
        <p14:creationId xmlns:p14="http://schemas.microsoft.com/office/powerpoint/2010/main" val="1978401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0" y="1"/>
            <a:ext cx="12192000" cy="778597"/>
          </a:xfrm>
        </p:spPr>
        <p:txBody>
          <a:bodyPr anchor="t">
            <a:normAutofit/>
          </a:bodyPr>
          <a:lstStyle/>
          <a:p>
            <a:r>
              <a:rPr lang="it-IT" sz="3200" dirty="0" smtClean="0"/>
              <a:t>2019_07_26 (2/4)   </a:t>
            </a:r>
            <a:endParaRPr lang="it-IT" sz="3200" dirty="0"/>
          </a:p>
        </p:txBody>
      </p:sp>
      <p:grpSp>
        <p:nvGrpSpPr>
          <p:cNvPr id="52" name="Gruppo 51"/>
          <p:cNvGrpSpPr/>
          <p:nvPr/>
        </p:nvGrpSpPr>
        <p:grpSpPr>
          <a:xfrm>
            <a:off x="10186465" y="175240"/>
            <a:ext cx="1800323" cy="2150882"/>
            <a:chOff x="10186465" y="175240"/>
            <a:chExt cx="1800323" cy="2150882"/>
          </a:xfrm>
        </p:grpSpPr>
        <p:sp>
          <p:nvSpPr>
            <p:cNvPr id="54" name="Rettangolo 53"/>
            <p:cNvSpPr/>
            <p:nvPr/>
          </p:nvSpPr>
          <p:spPr>
            <a:xfrm>
              <a:off x="10203255" y="175240"/>
              <a:ext cx="1783533" cy="215088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56" name="Unità di visualizzazione grafica 55"/>
            <p:cNvSpPr/>
            <p:nvPr/>
          </p:nvSpPr>
          <p:spPr>
            <a:xfrm rot="16200000">
              <a:off x="10277400" y="1145169"/>
              <a:ext cx="390430" cy="335360"/>
            </a:xfrm>
            <a:prstGeom prst="flowChartDisplay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59" name="CasellaDiTesto 58"/>
            <p:cNvSpPr txBox="1"/>
            <p:nvPr/>
          </p:nvSpPr>
          <p:spPr>
            <a:xfrm>
              <a:off x="10800859" y="1197360"/>
              <a:ext cx="118592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100" dirty="0" smtClean="0"/>
                <a:t>Accelerometro1</a:t>
              </a:r>
              <a:endParaRPr lang="it-IT" sz="1100" dirty="0"/>
            </a:p>
          </p:txBody>
        </p:sp>
        <p:sp>
          <p:nvSpPr>
            <p:cNvPr id="60" name="CasellaDiTesto 59"/>
            <p:cNvSpPr txBox="1"/>
            <p:nvPr/>
          </p:nvSpPr>
          <p:spPr>
            <a:xfrm>
              <a:off x="10186465" y="196796"/>
              <a:ext cx="118592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100" b="1" dirty="0" smtClean="0"/>
                <a:t>Legenda</a:t>
              </a:r>
              <a:endParaRPr lang="it-IT" sz="1100" b="1" dirty="0"/>
            </a:p>
          </p:txBody>
        </p:sp>
      </p:grpSp>
      <p:sp>
        <p:nvSpPr>
          <p:cNvPr id="41" name="Freccia in giù 40"/>
          <p:cNvSpPr/>
          <p:nvPr/>
        </p:nvSpPr>
        <p:spPr>
          <a:xfrm>
            <a:off x="10232698" y="564538"/>
            <a:ext cx="479834" cy="428119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2" name="CasellaDiTesto 41"/>
          <p:cNvSpPr txBox="1"/>
          <p:nvPr/>
        </p:nvSpPr>
        <p:spPr>
          <a:xfrm>
            <a:off x="10781649" y="638701"/>
            <a:ext cx="11859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dirty="0" smtClean="0"/>
              <a:t>Punta di plastica</a:t>
            </a:r>
            <a:endParaRPr lang="it-IT" sz="1100" dirty="0"/>
          </a:p>
        </p:txBody>
      </p:sp>
      <p:sp>
        <p:nvSpPr>
          <p:cNvPr id="35" name="Disco magnetico 34"/>
          <p:cNvSpPr/>
          <p:nvPr/>
        </p:nvSpPr>
        <p:spPr>
          <a:xfrm>
            <a:off x="5671244" y="1735453"/>
            <a:ext cx="1674892" cy="869132"/>
          </a:xfrm>
          <a:prstGeom prst="flowChartMagneticDisk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6" name="Ovale 35"/>
          <p:cNvSpPr/>
          <p:nvPr/>
        </p:nvSpPr>
        <p:spPr>
          <a:xfrm>
            <a:off x="7854350" y="1462854"/>
            <a:ext cx="1080000" cy="1080000"/>
          </a:xfrm>
          <a:prstGeom prst="ellipse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7" name="Stella a 4 punte 36"/>
          <p:cNvSpPr/>
          <p:nvPr/>
        </p:nvSpPr>
        <p:spPr>
          <a:xfrm>
            <a:off x="8034350" y="1642854"/>
            <a:ext cx="720000" cy="720000"/>
          </a:xfrm>
          <a:prstGeom prst="star4">
            <a:avLst>
              <a:gd name="adj" fmla="val 914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8" name="CasellaDiTesto 37"/>
          <p:cNvSpPr txBox="1"/>
          <p:nvPr/>
        </p:nvSpPr>
        <p:spPr>
          <a:xfrm>
            <a:off x="8215134" y="1406662"/>
            <a:ext cx="358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/>
              <a:t>N</a:t>
            </a:r>
            <a:endParaRPr lang="it-IT" dirty="0"/>
          </a:p>
        </p:txBody>
      </p:sp>
      <p:sp>
        <p:nvSpPr>
          <p:cNvPr id="39" name="CasellaDiTesto 38"/>
          <p:cNvSpPr txBox="1"/>
          <p:nvPr/>
        </p:nvSpPr>
        <p:spPr>
          <a:xfrm>
            <a:off x="7778080" y="1815334"/>
            <a:ext cx="358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O</a:t>
            </a:r>
          </a:p>
        </p:txBody>
      </p:sp>
      <p:sp>
        <p:nvSpPr>
          <p:cNvPr id="40" name="CasellaDiTesto 39"/>
          <p:cNvSpPr txBox="1"/>
          <p:nvPr/>
        </p:nvSpPr>
        <p:spPr>
          <a:xfrm>
            <a:off x="8697316" y="1812649"/>
            <a:ext cx="358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E</a:t>
            </a:r>
          </a:p>
        </p:txBody>
      </p:sp>
      <p:sp>
        <p:nvSpPr>
          <p:cNvPr id="43" name="CasellaDiTesto 42"/>
          <p:cNvSpPr txBox="1"/>
          <p:nvPr/>
        </p:nvSpPr>
        <p:spPr>
          <a:xfrm>
            <a:off x="8258723" y="2263522"/>
            <a:ext cx="358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S</a:t>
            </a:r>
          </a:p>
        </p:txBody>
      </p:sp>
      <p:sp>
        <p:nvSpPr>
          <p:cNvPr id="44" name="Freccia in giù 43"/>
          <p:cNvSpPr/>
          <p:nvPr/>
        </p:nvSpPr>
        <p:spPr>
          <a:xfrm>
            <a:off x="8717527" y="1438942"/>
            <a:ext cx="225018" cy="437901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5" name="Cubo 44"/>
          <p:cNvSpPr/>
          <p:nvPr/>
        </p:nvSpPr>
        <p:spPr>
          <a:xfrm>
            <a:off x="5362037" y="1462854"/>
            <a:ext cx="2344883" cy="622900"/>
          </a:xfrm>
          <a:prstGeom prst="cube">
            <a:avLst>
              <a:gd name="adj" fmla="val 84017"/>
            </a:avLst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6" name="Freccia in giù 45"/>
          <p:cNvSpPr/>
          <p:nvPr/>
        </p:nvSpPr>
        <p:spPr>
          <a:xfrm>
            <a:off x="6817806" y="992657"/>
            <a:ext cx="479834" cy="651850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7" name="Unità di visualizzazione grafica 46"/>
          <p:cNvSpPr/>
          <p:nvPr/>
        </p:nvSpPr>
        <p:spPr>
          <a:xfrm rot="16200000">
            <a:off x="6196839" y="1327085"/>
            <a:ext cx="390430" cy="335360"/>
          </a:xfrm>
          <a:prstGeom prst="flowChartDisplay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8" name="Connettore 47"/>
          <p:cNvSpPr/>
          <p:nvPr/>
        </p:nvSpPr>
        <p:spPr>
          <a:xfrm>
            <a:off x="8265316" y="1871020"/>
            <a:ext cx="252000" cy="252589"/>
          </a:xfrm>
          <a:prstGeom prst="flowChartConnector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9" name="Sottotitolo 2"/>
          <p:cNvSpPr txBox="1">
            <a:spLocks/>
          </p:cNvSpPr>
          <p:nvPr/>
        </p:nvSpPr>
        <p:spPr>
          <a:xfrm>
            <a:off x="344032" y="778598"/>
            <a:ext cx="11516008" cy="5966234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t-IT" u="sng" dirty="0" smtClean="0"/>
              <a:t>Serie 1</a:t>
            </a:r>
          </a:p>
          <a:p>
            <a:pPr algn="l"/>
            <a:r>
              <a:rPr lang="it-IT" b="1" dirty="0" smtClean="0"/>
              <a:t>Campione 1 (Ø=0.099 m, h=0,027 m, 392.6 g). </a:t>
            </a:r>
          </a:p>
          <a:p>
            <a:pPr algn="l"/>
            <a:r>
              <a:rPr lang="it-IT" dirty="0" smtClean="0"/>
              <a:t>Piastra di carico</a:t>
            </a:r>
            <a:r>
              <a:rPr lang="it-IT" b="1" dirty="0" smtClean="0"/>
              <a:t> </a:t>
            </a:r>
            <a:r>
              <a:rPr lang="it-IT" dirty="0" smtClean="0"/>
              <a:t>= piastra grande 2 </a:t>
            </a:r>
          </a:p>
          <a:p>
            <a:pPr algn="l"/>
            <a:r>
              <a:rPr lang="it-IT" dirty="0" smtClean="0"/>
              <a:t>(10cm X 10cm), 633 g, attaccata con biadesivo</a:t>
            </a:r>
          </a:p>
          <a:p>
            <a:pPr algn="l"/>
            <a:r>
              <a:rPr lang="it-IT" dirty="0" smtClean="0"/>
              <a:t>a1 = Accelerometro 32163 </a:t>
            </a:r>
            <a:r>
              <a:rPr lang="it-IT" dirty="0"/>
              <a:t>(</a:t>
            </a:r>
            <a:r>
              <a:rPr lang="it-IT" dirty="0" err="1"/>
              <a:t>attak</a:t>
            </a:r>
            <a:r>
              <a:rPr lang="it-IT" dirty="0"/>
              <a:t>)</a:t>
            </a:r>
            <a:r>
              <a:rPr lang="it-IT" dirty="0" smtClean="0"/>
              <a:t>.</a:t>
            </a:r>
          </a:p>
          <a:p>
            <a:pPr algn="l"/>
            <a:r>
              <a:rPr lang="it-IT" dirty="0" smtClean="0"/>
              <a:t>Punta: Plastica.</a:t>
            </a:r>
          </a:p>
          <a:p>
            <a:pPr algn="l"/>
            <a:endParaRPr lang="it-IT" b="1" dirty="0" smtClean="0"/>
          </a:p>
          <a:p>
            <a:pPr algn="l"/>
            <a:r>
              <a:rPr lang="it-IT" u="sng" dirty="0" smtClean="0"/>
              <a:t>Serie 2</a:t>
            </a:r>
          </a:p>
          <a:p>
            <a:pPr algn="l"/>
            <a:r>
              <a:rPr lang="it-IT" b="1" dirty="0"/>
              <a:t>Campione 1 (Ø=0.099 m, h=0,027 </a:t>
            </a:r>
            <a:r>
              <a:rPr lang="it-IT" b="1" dirty="0" smtClean="0"/>
              <a:t>m</a:t>
            </a:r>
            <a:r>
              <a:rPr lang="it-IT" b="1" dirty="0"/>
              <a:t> , 392.6 g</a:t>
            </a:r>
            <a:r>
              <a:rPr lang="it-IT" b="1" dirty="0" smtClean="0"/>
              <a:t>).</a:t>
            </a:r>
            <a:endParaRPr lang="it-IT" b="1" dirty="0"/>
          </a:p>
          <a:p>
            <a:pPr algn="l"/>
            <a:r>
              <a:rPr lang="it-IT" dirty="0" smtClean="0"/>
              <a:t>Piastra </a:t>
            </a:r>
            <a:r>
              <a:rPr lang="it-IT" dirty="0"/>
              <a:t>di carico</a:t>
            </a:r>
            <a:r>
              <a:rPr lang="it-IT" b="1" dirty="0"/>
              <a:t> </a:t>
            </a:r>
            <a:r>
              <a:rPr lang="it-IT" dirty="0"/>
              <a:t>= piastra grande </a:t>
            </a:r>
            <a:r>
              <a:rPr lang="it-IT" dirty="0" smtClean="0"/>
              <a:t>2</a:t>
            </a:r>
            <a:endParaRPr lang="it-IT" dirty="0"/>
          </a:p>
          <a:p>
            <a:pPr algn="l"/>
            <a:r>
              <a:rPr lang="it-IT" dirty="0" smtClean="0"/>
              <a:t>(10cm X 10cm), 633 g, attaccata con biadesivo</a:t>
            </a:r>
          </a:p>
          <a:p>
            <a:pPr algn="l"/>
            <a:r>
              <a:rPr lang="it-IT" dirty="0" smtClean="0"/>
              <a:t>a1 = Accelerometro 32163 </a:t>
            </a:r>
            <a:r>
              <a:rPr lang="it-IT" dirty="0"/>
              <a:t>(</a:t>
            </a:r>
            <a:r>
              <a:rPr lang="it-IT" dirty="0" err="1"/>
              <a:t>attak</a:t>
            </a:r>
            <a:r>
              <a:rPr lang="it-IT" dirty="0"/>
              <a:t>)</a:t>
            </a:r>
            <a:r>
              <a:rPr lang="it-IT" dirty="0" smtClean="0"/>
              <a:t>.</a:t>
            </a:r>
          </a:p>
          <a:p>
            <a:pPr algn="l"/>
            <a:r>
              <a:rPr lang="it-IT" dirty="0" smtClean="0"/>
              <a:t>Punta: Plastica.</a:t>
            </a:r>
          </a:p>
          <a:p>
            <a:pPr algn="l"/>
            <a:endParaRPr lang="it-IT" u="sng" dirty="0" smtClean="0"/>
          </a:p>
          <a:p>
            <a:pPr algn="l"/>
            <a:r>
              <a:rPr lang="it-IT" u="sng" dirty="0" smtClean="0"/>
              <a:t>Serie 3</a:t>
            </a:r>
          </a:p>
          <a:p>
            <a:pPr algn="l"/>
            <a:r>
              <a:rPr lang="it-IT" b="1" dirty="0"/>
              <a:t>Campione 1 (Ø=0.099 m, h=0,027 </a:t>
            </a:r>
            <a:r>
              <a:rPr lang="it-IT" b="1" dirty="0" smtClean="0"/>
              <a:t>m</a:t>
            </a:r>
            <a:r>
              <a:rPr lang="it-IT" b="1" dirty="0"/>
              <a:t> , 392.6 g</a:t>
            </a:r>
            <a:r>
              <a:rPr lang="it-IT" b="1" dirty="0" smtClean="0"/>
              <a:t>). </a:t>
            </a:r>
            <a:endParaRPr lang="it-IT" b="1" dirty="0"/>
          </a:p>
          <a:p>
            <a:pPr algn="l"/>
            <a:r>
              <a:rPr lang="it-IT" dirty="0" smtClean="0"/>
              <a:t>Piastra </a:t>
            </a:r>
            <a:r>
              <a:rPr lang="it-IT" dirty="0"/>
              <a:t>di carico</a:t>
            </a:r>
            <a:r>
              <a:rPr lang="it-IT" b="1" dirty="0"/>
              <a:t> </a:t>
            </a:r>
            <a:r>
              <a:rPr lang="it-IT" dirty="0"/>
              <a:t>= piastra grande </a:t>
            </a:r>
            <a:r>
              <a:rPr lang="it-IT" dirty="0" smtClean="0"/>
              <a:t>2</a:t>
            </a:r>
            <a:endParaRPr lang="it-IT" dirty="0"/>
          </a:p>
          <a:p>
            <a:pPr algn="l"/>
            <a:r>
              <a:rPr lang="it-IT" dirty="0" smtClean="0"/>
              <a:t>(10cm X 10cm), 633 g, attaccata con biadesivo</a:t>
            </a:r>
          </a:p>
          <a:p>
            <a:pPr algn="l"/>
            <a:r>
              <a:rPr lang="it-IT" dirty="0" smtClean="0"/>
              <a:t>a1 = Accelerometro 32163 </a:t>
            </a:r>
            <a:r>
              <a:rPr lang="it-IT" dirty="0"/>
              <a:t>(</a:t>
            </a:r>
            <a:r>
              <a:rPr lang="it-IT" dirty="0" err="1"/>
              <a:t>attak</a:t>
            </a:r>
            <a:r>
              <a:rPr lang="it-IT" dirty="0"/>
              <a:t>)</a:t>
            </a:r>
            <a:r>
              <a:rPr lang="it-IT" dirty="0" smtClean="0"/>
              <a:t>.</a:t>
            </a:r>
          </a:p>
          <a:p>
            <a:pPr algn="l"/>
            <a:r>
              <a:rPr lang="it-IT" dirty="0" smtClean="0"/>
              <a:t>Punta: Plastica.</a:t>
            </a:r>
          </a:p>
          <a:p>
            <a:pPr algn="l"/>
            <a:endParaRPr lang="it-IT" dirty="0" smtClean="0"/>
          </a:p>
          <a:p>
            <a:pPr algn="l"/>
            <a:endParaRPr lang="it-IT" b="1" dirty="0" smtClean="0"/>
          </a:p>
          <a:p>
            <a:pPr algn="l"/>
            <a:endParaRPr lang="it-IT" dirty="0" smtClean="0"/>
          </a:p>
          <a:p>
            <a:pPr algn="l"/>
            <a:endParaRPr lang="it-IT" dirty="0" smtClean="0"/>
          </a:p>
          <a:p>
            <a:pPr algn="l"/>
            <a:endParaRPr lang="it-IT" dirty="0" smtClean="0"/>
          </a:p>
          <a:p>
            <a:pPr algn="l"/>
            <a:endParaRPr lang="it-IT" dirty="0" smtClean="0"/>
          </a:p>
          <a:p>
            <a:pPr algn="l"/>
            <a:endParaRPr lang="it-IT" dirty="0" smtClean="0"/>
          </a:p>
          <a:p>
            <a:pPr algn="l"/>
            <a:endParaRPr lang="it-IT" dirty="0" smtClean="0"/>
          </a:p>
        </p:txBody>
      </p:sp>
    </p:spTree>
    <p:extLst>
      <p:ext uri="{BB962C8B-B14F-4D97-AF65-F5344CB8AC3E}">
        <p14:creationId xmlns:p14="http://schemas.microsoft.com/office/powerpoint/2010/main" val="3277187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0" y="1"/>
            <a:ext cx="12192000" cy="778597"/>
          </a:xfrm>
        </p:spPr>
        <p:txBody>
          <a:bodyPr anchor="t">
            <a:normAutofit/>
          </a:bodyPr>
          <a:lstStyle/>
          <a:p>
            <a:r>
              <a:rPr lang="it-IT" sz="3200" dirty="0" smtClean="0"/>
              <a:t>2019_07_26 (3/4)   </a:t>
            </a:r>
            <a:endParaRPr lang="it-IT" sz="3200" dirty="0"/>
          </a:p>
        </p:txBody>
      </p:sp>
      <p:grpSp>
        <p:nvGrpSpPr>
          <p:cNvPr id="52" name="Gruppo 51"/>
          <p:cNvGrpSpPr/>
          <p:nvPr/>
        </p:nvGrpSpPr>
        <p:grpSpPr>
          <a:xfrm>
            <a:off x="10186465" y="175240"/>
            <a:ext cx="1800323" cy="2150882"/>
            <a:chOff x="10186465" y="175240"/>
            <a:chExt cx="1800323" cy="2150882"/>
          </a:xfrm>
        </p:grpSpPr>
        <p:sp>
          <p:nvSpPr>
            <p:cNvPr id="54" name="Rettangolo 53"/>
            <p:cNvSpPr/>
            <p:nvPr/>
          </p:nvSpPr>
          <p:spPr>
            <a:xfrm>
              <a:off x="10203255" y="175240"/>
              <a:ext cx="1783533" cy="215088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56" name="Unità di visualizzazione grafica 55"/>
            <p:cNvSpPr/>
            <p:nvPr/>
          </p:nvSpPr>
          <p:spPr>
            <a:xfrm rot="16200000">
              <a:off x="10277400" y="1145169"/>
              <a:ext cx="390430" cy="335360"/>
            </a:xfrm>
            <a:prstGeom prst="flowChartDisplay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59" name="CasellaDiTesto 58"/>
            <p:cNvSpPr txBox="1"/>
            <p:nvPr/>
          </p:nvSpPr>
          <p:spPr>
            <a:xfrm>
              <a:off x="10800859" y="1197360"/>
              <a:ext cx="118592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100" dirty="0" smtClean="0"/>
                <a:t>Accelerometro1</a:t>
              </a:r>
              <a:endParaRPr lang="it-IT" sz="1100" dirty="0"/>
            </a:p>
          </p:txBody>
        </p:sp>
        <p:sp>
          <p:nvSpPr>
            <p:cNvPr id="60" name="CasellaDiTesto 59"/>
            <p:cNvSpPr txBox="1"/>
            <p:nvPr/>
          </p:nvSpPr>
          <p:spPr>
            <a:xfrm>
              <a:off x="10186465" y="196796"/>
              <a:ext cx="118592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100" b="1" dirty="0" smtClean="0"/>
                <a:t>Legenda</a:t>
              </a:r>
              <a:endParaRPr lang="it-IT" sz="1100" b="1" dirty="0"/>
            </a:p>
          </p:txBody>
        </p:sp>
      </p:grpSp>
      <p:sp>
        <p:nvSpPr>
          <p:cNvPr id="17" name="Disco magnetico 16"/>
          <p:cNvSpPr/>
          <p:nvPr/>
        </p:nvSpPr>
        <p:spPr>
          <a:xfrm>
            <a:off x="5571826" y="1776523"/>
            <a:ext cx="1674892" cy="869132"/>
          </a:xfrm>
          <a:prstGeom prst="flowChartMagneticDisk">
            <a:avLst/>
          </a:prstGeom>
          <a:blipFill>
            <a:blip r:embed="rId2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Cubo 24"/>
          <p:cNvSpPr/>
          <p:nvPr/>
        </p:nvSpPr>
        <p:spPr>
          <a:xfrm>
            <a:off x="5286185" y="1472954"/>
            <a:ext cx="2344883" cy="622900"/>
          </a:xfrm>
          <a:prstGeom prst="cube">
            <a:avLst>
              <a:gd name="adj" fmla="val 84017"/>
            </a:avLst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Freccia in giù 25"/>
          <p:cNvSpPr/>
          <p:nvPr/>
        </p:nvSpPr>
        <p:spPr>
          <a:xfrm>
            <a:off x="6774632" y="992657"/>
            <a:ext cx="479834" cy="651850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7" name="Unità di visualizzazione grafica 26"/>
          <p:cNvSpPr/>
          <p:nvPr/>
        </p:nvSpPr>
        <p:spPr>
          <a:xfrm rot="16200000">
            <a:off x="6153665" y="1327085"/>
            <a:ext cx="390430" cy="335360"/>
          </a:xfrm>
          <a:prstGeom prst="flowChartDisplay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1" name="Freccia in giù 40"/>
          <p:cNvSpPr/>
          <p:nvPr/>
        </p:nvSpPr>
        <p:spPr>
          <a:xfrm>
            <a:off x="10232698" y="564538"/>
            <a:ext cx="479834" cy="428119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2" name="CasellaDiTesto 41"/>
          <p:cNvSpPr txBox="1"/>
          <p:nvPr/>
        </p:nvSpPr>
        <p:spPr>
          <a:xfrm>
            <a:off x="10781649" y="638701"/>
            <a:ext cx="11859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dirty="0" smtClean="0"/>
              <a:t>Punta di plastica</a:t>
            </a:r>
            <a:endParaRPr lang="it-IT" sz="1100" dirty="0"/>
          </a:p>
        </p:txBody>
      </p:sp>
      <p:sp>
        <p:nvSpPr>
          <p:cNvPr id="18" name="Ovale 17"/>
          <p:cNvSpPr/>
          <p:nvPr/>
        </p:nvSpPr>
        <p:spPr>
          <a:xfrm>
            <a:off x="7883793" y="1443834"/>
            <a:ext cx="1080000" cy="1080000"/>
          </a:xfrm>
          <a:prstGeom prst="ellipse">
            <a:avLst/>
          </a:prstGeom>
          <a:blipFill>
            <a:blip r:embed="rId2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Stella a 4 punte 18"/>
          <p:cNvSpPr/>
          <p:nvPr/>
        </p:nvSpPr>
        <p:spPr>
          <a:xfrm>
            <a:off x="8063793" y="1623834"/>
            <a:ext cx="720000" cy="720000"/>
          </a:xfrm>
          <a:prstGeom prst="star4">
            <a:avLst>
              <a:gd name="adj" fmla="val 914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CasellaDiTesto 19"/>
          <p:cNvSpPr txBox="1"/>
          <p:nvPr/>
        </p:nvSpPr>
        <p:spPr>
          <a:xfrm>
            <a:off x="8244577" y="1387642"/>
            <a:ext cx="358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/>
              <a:t>N</a:t>
            </a:r>
            <a:endParaRPr lang="it-IT" dirty="0"/>
          </a:p>
        </p:txBody>
      </p:sp>
      <p:sp>
        <p:nvSpPr>
          <p:cNvPr id="24" name="CasellaDiTesto 23"/>
          <p:cNvSpPr txBox="1"/>
          <p:nvPr/>
        </p:nvSpPr>
        <p:spPr>
          <a:xfrm>
            <a:off x="7807523" y="1796314"/>
            <a:ext cx="358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O</a:t>
            </a:r>
          </a:p>
        </p:txBody>
      </p:sp>
      <p:sp>
        <p:nvSpPr>
          <p:cNvPr id="28" name="CasellaDiTesto 27"/>
          <p:cNvSpPr txBox="1"/>
          <p:nvPr/>
        </p:nvSpPr>
        <p:spPr>
          <a:xfrm>
            <a:off x="8726759" y="1793629"/>
            <a:ext cx="358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E</a:t>
            </a:r>
          </a:p>
        </p:txBody>
      </p:sp>
      <p:sp>
        <p:nvSpPr>
          <p:cNvPr id="29" name="CasellaDiTesto 28"/>
          <p:cNvSpPr txBox="1"/>
          <p:nvPr/>
        </p:nvSpPr>
        <p:spPr>
          <a:xfrm>
            <a:off x="8288166" y="2244502"/>
            <a:ext cx="358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S</a:t>
            </a:r>
          </a:p>
        </p:txBody>
      </p:sp>
      <p:sp>
        <p:nvSpPr>
          <p:cNvPr id="30" name="Freccia in giù 29"/>
          <p:cNvSpPr/>
          <p:nvPr/>
        </p:nvSpPr>
        <p:spPr>
          <a:xfrm>
            <a:off x="8746970" y="1419922"/>
            <a:ext cx="225018" cy="437901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4" name="Connettore 33"/>
          <p:cNvSpPr/>
          <p:nvPr/>
        </p:nvSpPr>
        <p:spPr>
          <a:xfrm>
            <a:off x="8304864" y="1869377"/>
            <a:ext cx="252000" cy="252589"/>
          </a:xfrm>
          <a:prstGeom prst="flowChartConnector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5" name="Sottotitolo 2"/>
          <p:cNvSpPr txBox="1">
            <a:spLocks/>
          </p:cNvSpPr>
          <p:nvPr/>
        </p:nvSpPr>
        <p:spPr>
          <a:xfrm>
            <a:off x="344032" y="778598"/>
            <a:ext cx="11516008" cy="5966234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t-IT" u="sng" dirty="0" smtClean="0"/>
              <a:t>Serie 1</a:t>
            </a:r>
          </a:p>
          <a:p>
            <a:pPr algn="l"/>
            <a:r>
              <a:rPr lang="it-IT" b="1" dirty="0" smtClean="0"/>
              <a:t>Campione 2 </a:t>
            </a:r>
            <a:r>
              <a:rPr lang="it-IT" b="1" dirty="0"/>
              <a:t>(</a:t>
            </a:r>
            <a:r>
              <a:rPr lang="it-IT" b="1" dirty="0" smtClean="0"/>
              <a:t>Ø=0.097 </a:t>
            </a:r>
            <a:r>
              <a:rPr lang="it-IT" b="1" dirty="0"/>
              <a:t>m, </a:t>
            </a:r>
            <a:r>
              <a:rPr lang="it-IT" b="1" dirty="0" smtClean="0"/>
              <a:t>h=0,031 m, 146.1 g) </a:t>
            </a:r>
            <a:endParaRPr lang="it-IT" b="1" dirty="0"/>
          </a:p>
          <a:p>
            <a:pPr algn="l"/>
            <a:r>
              <a:rPr lang="it-IT" dirty="0" smtClean="0"/>
              <a:t>Piastra di carico</a:t>
            </a:r>
            <a:r>
              <a:rPr lang="it-IT" b="1" dirty="0" smtClean="0"/>
              <a:t> </a:t>
            </a:r>
            <a:r>
              <a:rPr lang="it-IT" dirty="0" smtClean="0"/>
              <a:t>= piastra grande 2</a:t>
            </a:r>
          </a:p>
          <a:p>
            <a:pPr algn="l"/>
            <a:r>
              <a:rPr lang="it-IT" dirty="0" smtClean="0"/>
              <a:t>(10cm X 10cm), 633 g, attaccata con biadesivo</a:t>
            </a:r>
          </a:p>
          <a:p>
            <a:pPr algn="l"/>
            <a:r>
              <a:rPr lang="it-IT" dirty="0" smtClean="0"/>
              <a:t>a1 = Accelerometro 32163 </a:t>
            </a:r>
            <a:r>
              <a:rPr lang="it-IT" dirty="0"/>
              <a:t>(</a:t>
            </a:r>
            <a:r>
              <a:rPr lang="it-IT" dirty="0" err="1"/>
              <a:t>attak</a:t>
            </a:r>
            <a:r>
              <a:rPr lang="it-IT" dirty="0"/>
              <a:t>)</a:t>
            </a:r>
            <a:r>
              <a:rPr lang="it-IT" dirty="0" smtClean="0"/>
              <a:t>.</a:t>
            </a:r>
          </a:p>
          <a:p>
            <a:pPr algn="l"/>
            <a:r>
              <a:rPr lang="it-IT" dirty="0" smtClean="0"/>
              <a:t>Punta: Plastica.</a:t>
            </a:r>
          </a:p>
          <a:p>
            <a:pPr algn="l"/>
            <a:endParaRPr lang="it-IT" b="1" dirty="0" smtClean="0"/>
          </a:p>
          <a:p>
            <a:pPr algn="l"/>
            <a:r>
              <a:rPr lang="it-IT" u="sng" dirty="0" smtClean="0"/>
              <a:t>Serie 2</a:t>
            </a:r>
          </a:p>
          <a:p>
            <a:pPr algn="l"/>
            <a:r>
              <a:rPr lang="it-IT" b="1" dirty="0"/>
              <a:t>Campione </a:t>
            </a:r>
            <a:r>
              <a:rPr lang="it-IT" b="1" dirty="0" smtClean="0"/>
              <a:t>2 </a:t>
            </a:r>
            <a:r>
              <a:rPr lang="it-IT" b="1" dirty="0"/>
              <a:t>(Ø=0.097 m, h=0,031 m, 146.1 g) </a:t>
            </a:r>
          </a:p>
          <a:p>
            <a:pPr algn="l"/>
            <a:r>
              <a:rPr lang="it-IT" dirty="0" smtClean="0"/>
              <a:t>Piastra </a:t>
            </a:r>
            <a:r>
              <a:rPr lang="it-IT" dirty="0"/>
              <a:t>di carico</a:t>
            </a:r>
            <a:r>
              <a:rPr lang="it-IT" b="1" dirty="0"/>
              <a:t> </a:t>
            </a:r>
            <a:r>
              <a:rPr lang="it-IT" dirty="0"/>
              <a:t>= piastra grande </a:t>
            </a:r>
            <a:r>
              <a:rPr lang="it-IT" dirty="0" smtClean="0"/>
              <a:t>2</a:t>
            </a:r>
            <a:endParaRPr lang="it-IT" dirty="0"/>
          </a:p>
          <a:p>
            <a:pPr algn="l"/>
            <a:r>
              <a:rPr lang="it-IT" dirty="0" smtClean="0"/>
              <a:t>(10cm X 10cm), 633 g, attaccata con biadesivo</a:t>
            </a:r>
          </a:p>
          <a:p>
            <a:pPr algn="l"/>
            <a:r>
              <a:rPr lang="it-IT" dirty="0" smtClean="0"/>
              <a:t>a1 = Accelerometro 32163 </a:t>
            </a:r>
            <a:r>
              <a:rPr lang="it-IT" dirty="0"/>
              <a:t>(</a:t>
            </a:r>
            <a:r>
              <a:rPr lang="it-IT" dirty="0" err="1"/>
              <a:t>attak</a:t>
            </a:r>
            <a:r>
              <a:rPr lang="it-IT" dirty="0"/>
              <a:t>)</a:t>
            </a:r>
            <a:r>
              <a:rPr lang="it-IT" dirty="0" smtClean="0"/>
              <a:t>.</a:t>
            </a:r>
          </a:p>
          <a:p>
            <a:pPr algn="l"/>
            <a:r>
              <a:rPr lang="it-IT" dirty="0" smtClean="0"/>
              <a:t>Punta: Plastica.</a:t>
            </a:r>
          </a:p>
          <a:p>
            <a:pPr algn="l"/>
            <a:endParaRPr lang="it-IT" u="sng" dirty="0" smtClean="0"/>
          </a:p>
          <a:p>
            <a:pPr algn="l"/>
            <a:r>
              <a:rPr lang="it-IT" u="sng" dirty="0" smtClean="0"/>
              <a:t>Serie 3</a:t>
            </a:r>
          </a:p>
          <a:p>
            <a:pPr algn="l"/>
            <a:r>
              <a:rPr lang="it-IT" b="1" dirty="0"/>
              <a:t>Campione </a:t>
            </a:r>
            <a:r>
              <a:rPr lang="it-IT" b="1" dirty="0" smtClean="0"/>
              <a:t>2 </a:t>
            </a:r>
            <a:r>
              <a:rPr lang="it-IT" b="1" dirty="0"/>
              <a:t>(Ø=0.097 m, h=0,031 m, 146.1 g) </a:t>
            </a:r>
          </a:p>
          <a:p>
            <a:pPr algn="l"/>
            <a:r>
              <a:rPr lang="it-IT" dirty="0" smtClean="0"/>
              <a:t>Piastra </a:t>
            </a:r>
            <a:r>
              <a:rPr lang="it-IT" dirty="0"/>
              <a:t>di carico</a:t>
            </a:r>
            <a:r>
              <a:rPr lang="it-IT" b="1" dirty="0"/>
              <a:t> </a:t>
            </a:r>
            <a:r>
              <a:rPr lang="it-IT" dirty="0"/>
              <a:t>= piastra grande </a:t>
            </a:r>
            <a:r>
              <a:rPr lang="it-IT" dirty="0" smtClean="0"/>
              <a:t>2</a:t>
            </a:r>
            <a:endParaRPr lang="it-IT" dirty="0"/>
          </a:p>
          <a:p>
            <a:pPr algn="l"/>
            <a:r>
              <a:rPr lang="it-IT" dirty="0" smtClean="0"/>
              <a:t>(10cm X 10cm), 633 g, attaccata con biadesivo</a:t>
            </a:r>
          </a:p>
          <a:p>
            <a:pPr algn="l"/>
            <a:r>
              <a:rPr lang="it-IT" dirty="0" smtClean="0"/>
              <a:t>a1 = Accelerometro 32163 </a:t>
            </a:r>
            <a:r>
              <a:rPr lang="it-IT" dirty="0"/>
              <a:t>(</a:t>
            </a:r>
            <a:r>
              <a:rPr lang="it-IT" dirty="0" err="1"/>
              <a:t>attak</a:t>
            </a:r>
            <a:r>
              <a:rPr lang="it-IT" dirty="0"/>
              <a:t>)</a:t>
            </a:r>
            <a:r>
              <a:rPr lang="it-IT" dirty="0" smtClean="0"/>
              <a:t>.</a:t>
            </a:r>
          </a:p>
          <a:p>
            <a:pPr algn="l"/>
            <a:r>
              <a:rPr lang="it-IT" dirty="0" smtClean="0"/>
              <a:t>Punta: Plastica.</a:t>
            </a:r>
          </a:p>
          <a:p>
            <a:pPr algn="l"/>
            <a:endParaRPr lang="it-IT" dirty="0" smtClean="0"/>
          </a:p>
          <a:p>
            <a:pPr algn="l"/>
            <a:endParaRPr lang="it-IT" b="1" dirty="0" smtClean="0"/>
          </a:p>
          <a:p>
            <a:pPr algn="l"/>
            <a:endParaRPr lang="it-IT" dirty="0" smtClean="0"/>
          </a:p>
          <a:p>
            <a:pPr algn="l"/>
            <a:endParaRPr lang="it-IT" dirty="0" smtClean="0"/>
          </a:p>
          <a:p>
            <a:pPr algn="l"/>
            <a:endParaRPr lang="it-IT" dirty="0" smtClean="0"/>
          </a:p>
          <a:p>
            <a:pPr algn="l"/>
            <a:endParaRPr lang="it-IT" dirty="0" smtClean="0"/>
          </a:p>
          <a:p>
            <a:pPr algn="l"/>
            <a:endParaRPr lang="it-IT" dirty="0" smtClean="0"/>
          </a:p>
          <a:p>
            <a:pPr algn="l"/>
            <a:endParaRPr lang="it-IT" dirty="0" smtClean="0"/>
          </a:p>
        </p:txBody>
      </p:sp>
    </p:spTree>
    <p:extLst>
      <p:ext uri="{BB962C8B-B14F-4D97-AF65-F5344CB8AC3E}">
        <p14:creationId xmlns:p14="http://schemas.microsoft.com/office/powerpoint/2010/main" val="1055318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ubo 16"/>
          <p:cNvSpPr/>
          <p:nvPr/>
        </p:nvSpPr>
        <p:spPr>
          <a:xfrm>
            <a:off x="5062792" y="1117634"/>
            <a:ext cx="4022398" cy="1627881"/>
          </a:xfrm>
          <a:prstGeom prst="cube">
            <a:avLst>
              <a:gd name="adj" fmla="val 84017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0" y="1"/>
            <a:ext cx="12192000" cy="778597"/>
          </a:xfrm>
        </p:spPr>
        <p:txBody>
          <a:bodyPr anchor="t">
            <a:normAutofit/>
          </a:bodyPr>
          <a:lstStyle/>
          <a:p>
            <a:r>
              <a:rPr lang="it-IT" sz="3200" dirty="0" smtClean="0"/>
              <a:t>2019_07_26 (4/4)   </a:t>
            </a:r>
            <a:endParaRPr lang="it-IT" sz="3200" dirty="0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344032" y="778598"/>
            <a:ext cx="11516008" cy="5966234"/>
          </a:xfrm>
        </p:spPr>
        <p:txBody>
          <a:bodyPr>
            <a:normAutofit fontScale="62500" lnSpcReduction="20000"/>
          </a:bodyPr>
          <a:lstStyle/>
          <a:p>
            <a:pPr algn="l"/>
            <a:r>
              <a:rPr lang="it-IT" u="sng" dirty="0" smtClean="0"/>
              <a:t>Serie 1</a:t>
            </a:r>
          </a:p>
          <a:p>
            <a:pPr algn="l"/>
            <a:r>
              <a:rPr lang="it-IT" b="1" dirty="0" err="1" smtClean="0"/>
              <a:t>Slab</a:t>
            </a:r>
            <a:r>
              <a:rPr lang="it-IT" b="1" dirty="0" smtClean="0"/>
              <a:t> AC (h=0,045 m)</a:t>
            </a:r>
          </a:p>
          <a:p>
            <a:pPr algn="l"/>
            <a:r>
              <a:rPr lang="it-IT" dirty="0"/>
              <a:t>Piastra di carico</a:t>
            </a:r>
            <a:r>
              <a:rPr lang="it-IT" b="1" dirty="0"/>
              <a:t> </a:t>
            </a:r>
            <a:r>
              <a:rPr lang="it-IT" dirty="0"/>
              <a:t>= piastra grande </a:t>
            </a:r>
          </a:p>
          <a:p>
            <a:pPr algn="l"/>
            <a:r>
              <a:rPr lang="it-IT" dirty="0"/>
              <a:t>(10cm X 10cm), 633 g, attaccata con biadesivo</a:t>
            </a:r>
          </a:p>
          <a:p>
            <a:pPr algn="l"/>
            <a:r>
              <a:rPr lang="it-IT" dirty="0" smtClean="0"/>
              <a:t>a1 = Accelerometro 32163 (</a:t>
            </a:r>
            <a:r>
              <a:rPr lang="it-IT" dirty="0" err="1" smtClean="0"/>
              <a:t>attak</a:t>
            </a:r>
            <a:r>
              <a:rPr lang="it-IT" dirty="0" smtClean="0"/>
              <a:t>).</a:t>
            </a:r>
          </a:p>
          <a:p>
            <a:pPr algn="l"/>
            <a:r>
              <a:rPr lang="it-IT" dirty="0" smtClean="0"/>
              <a:t>Punta: Plastica.</a:t>
            </a:r>
          </a:p>
          <a:p>
            <a:pPr algn="l"/>
            <a:endParaRPr lang="it-IT" b="1" dirty="0"/>
          </a:p>
          <a:p>
            <a:pPr algn="l"/>
            <a:r>
              <a:rPr lang="it-IT" u="sng" dirty="0" smtClean="0"/>
              <a:t>Serie 2</a:t>
            </a:r>
          </a:p>
          <a:p>
            <a:pPr algn="l"/>
            <a:r>
              <a:rPr lang="it-IT" b="1" dirty="0" err="1"/>
              <a:t>Slab</a:t>
            </a:r>
            <a:r>
              <a:rPr lang="it-IT" b="1" dirty="0"/>
              <a:t> </a:t>
            </a:r>
            <a:r>
              <a:rPr lang="it-IT" b="1" dirty="0" smtClean="0"/>
              <a:t>AC (</a:t>
            </a:r>
            <a:r>
              <a:rPr lang="it-IT" b="1" dirty="0"/>
              <a:t>h=0,045 m)</a:t>
            </a:r>
          </a:p>
          <a:p>
            <a:pPr algn="l"/>
            <a:r>
              <a:rPr lang="it-IT" dirty="0"/>
              <a:t>Piastra di carico</a:t>
            </a:r>
            <a:r>
              <a:rPr lang="it-IT" b="1" dirty="0"/>
              <a:t> </a:t>
            </a:r>
            <a:r>
              <a:rPr lang="it-IT" dirty="0"/>
              <a:t>= piastra grande </a:t>
            </a:r>
          </a:p>
          <a:p>
            <a:pPr algn="l"/>
            <a:r>
              <a:rPr lang="it-IT" dirty="0"/>
              <a:t>(10cm X 10cm), 633 g, attaccata con biadesivo</a:t>
            </a:r>
          </a:p>
          <a:p>
            <a:pPr algn="l"/>
            <a:r>
              <a:rPr lang="it-IT" dirty="0" smtClean="0"/>
              <a:t>a1 = Accelerometro </a:t>
            </a:r>
            <a:r>
              <a:rPr lang="it-IT" dirty="0"/>
              <a:t>32163 (</a:t>
            </a:r>
            <a:r>
              <a:rPr lang="it-IT" dirty="0" err="1"/>
              <a:t>attak</a:t>
            </a:r>
            <a:r>
              <a:rPr lang="it-IT" dirty="0"/>
              <a:t>).</a:t>
            </a:r>
            <a:endParaRPr lang="it-IT" dirty="0" smtClean="0"/>
          </a:p>
          <a:p>
            <a:pPr algn="l"/>
            <a:r>
              <a:rPr lang="it-IT" dirty="0" smtClean="0"/>
              <a:t>Punta: Plastica.</a:t>
            </a:r>
          </a:p>
          <a:p>
            <a:pPr algn="l"/>
            <a:endParaRPr lang="it-IT" u="sng" dirty="0" smtClean="0"/>
          </a:p>
          <a:p>
            <a:pPr algn="l"/>
            <a:r>
              <a:rPr lang="it-IT" u="sng" dirty="0" smtClean="0"/>
              <a:t>Serie 3</a:t>
            </a:r>
            <a:endParaRPr lang="it-IT" u="sng" dirty="0"/>
          </a:p>
          <a:p>
            <a:pPr algn="l"/>
            <a:r>
              <a:rPr lang="it-IT" b="1" dirty="0" err="1"/>
              <a:t>Slab</a:t>
            </a:r>
            <a:r>
              <a:rPr lang="it-IT" b="1" dirty="0"/>
              <a:t> </a:t>
            </a:r>
            <a:r>
              <a:rPr lang="it-IT" b="1" dirty="0" smtClean="0"/>
              <a:t>AC (</a:t>
            </a:r>
            <a:r>
              <a:rPr lang="it-IT" b="1" dirty="0"/>
              <a:t>h=0,045 m)</a:t>
            </a:r>
          </a:p>
          <a:p>
            <a:pPr algn="l"/>
            <a:r>
              <a:rPr lang="it-IT" dirty="0"/>
              <a:t>Piastra di carico</a:t>
            </a:r>
            <a:r>
              <a:rPr lang="it-IT" b="1" dirty="0"/>
              <a:t> </a:t>
            </a:r>
            <a:r>
              <a:rPr lang="it-IT" dirty="0"/>
              <a:t>= piastra grande </a:t>
            </a:r>
          </a:p>
          <a:p>
            <a:pPr algn="l"/>
            <a:r>
              <a:rPr lang="it-IT" dirty="0"/>
              <a:t>(10cm X 10cm), 633 g, attaccata con biadesivo</a:t>
            </a:r>
          </a:p>
          <a:p>
            <a:pPr algn="l"/>
            <a:r>
              <a:rPr lang="it-IT" dirty="0" smtClean="0"/>
              <a:t>a1 </a:t>
            </a:r>
            <a:r>
              <a:rPr lang="it-IT" dirty="0"/>
              <a:t>= Accelerometro </a:t>
            </a:r>
            <a:r>
              <a:rPr lang="it-IT" dirty="0" smtClean="0"/>
              <a:t>32163 </a:t>
            </a:r>
            <a:r>
              <a:rPr lang="it-IT" dirty="0"/>
              <a:t>(</a:t>
            </a:r>
            <a:r>
              <a:rPr lang="it-IT" dirty="0" err="1"/>
              <a:t>attak</a:t>
            </a:r>
            <a:r>
              <a:rPr lang="it-IT" dirty="0"/>
              <a:t>)</a:t>
            </a:r>
            <a:r>
              <a:rPr lang="it-IT" dirty="0" smtClean="0"/>
              <a:t>.</a:t>
            </a:r>
            <a:endParaRPr lang="it-IT" dirty="0"/>
          </a:p>
          <a:p>
            <a:pPr algn="l"/>
            <a:r>
              <a:rPr lang="it-IT" dirty="0"/>
              <a:t>Punta: Plastica.</a:t>
            </a:r>
          </a:p>
          <a:p>
            <a:pPr algn="l"/>
            <a:endParaRPr lang="it-IT" dirty="0" smtClean="0"/>
          </a:p>
          <a:p>
            <a:pPr algn="l"/>
            <a:endParaRPr lang="it-IT" b="1" dirty="0" smtClean="0"/>
          </a:p>
          <a:p>
            <a:pPr algn="l"/>
            <a:endParaRPr lang="it-IT" dirty="0" smtClean="0"/>
          </a:p>
          <a:p>
            <a:pPr algn="l"/>
            <a:endParaRPr lang="it-IT" dirty="0"/>
          </a:p>
          <a:p>
            <a:pPr algn="l"/>
            <a:endParaRPr lang="it-IT" dirty="0"/>
          </a:p>
          <a:p>
            <a:pPr algn="l"/>
            <a:endParaRPr lang="it-IT" dirty="0" smtClean="0"/>
          </a:p>
          <a:p>
            <a:pPr algn="l"/>
            <a:endParaRPr lang="it-IT" dirty="0" smtClean="0"/>
          </a:p>
          <a:p>
            <a:pPr algn="l"/>
            <a:endParaRPr lang="it-IT" dirty="0" smtClean="0"/>
          </a:p>
        </p:txBody>
      </p:sp>
      <p:grpSp>
        <p:nvGrpSpPr>
          <p:cNvPr id="52" name="Gruppo 51"/>
          <p:cNvGrpSpPr/>
          <p:nvPr/>
        </p:nvGrpSpPr>
        <p:grpSpPr>
          <a:xfrm>
            <a:off x="10186465" y="175240"/>
            <a:ext cx="1800323" cy="2150882"/>
            <a:chOff x="10186465" y="175240"/>
            <a:chExt cx="1800323" cy="2150882"/>
          </a:xfrm>
        </p:grpSpPr>
        <p:sp>
          <p:nvSpPr>
            <p:cNvPr id="54" name="Rettangolo 53"/>
            <p:cNvSpPr/>
            <p:nvPr/>
          </p:nvSpPr>
          <p:spPr>
            <a:xfrm>
              <a:off x="10203255" y="175240"/>
              <a:ext cx="1783533" cy="215088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56" name="Unità di visualizzazione grafica 55"/>
            <p:cNvSpPr/>
            <p:nvPr/>
          </p:nvSpPr>
          <p:spPr>
            <a:xfrm rot="16200000">
              <a:off x="10277400" y="1145169"/>
              <a:ext cx="390430" cy="335360"/>
            </a:xfrm>
            <a:prstGeom prst="flowChartDisplay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59" name="CasellaDiTesto 58"/>
            <p:cNvSpPr txBox="1"/>
            <p:nvPr/>
          </p:nvSpPr>
          <p:spPr>
            <a:xfrm>
              <a:off x="10800859" y="1197360"/>
              <a:ext cx="118592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100" dirty="0" smtClean="0"/>
                <a:t>Accelerometro1</a:t>
              </a:r>
              <a:endParaRPr lang="it-IT" sz="1100" dirty="0"/>
            </a:p>
          </p:txBody>
        </p:sp>
        <p:sp>
          <p:nvSpPr>
            <p:cNvPr id="60" name="CasellaDiTesto 59"/>
            <p:cNvSpPr txBox="1"/>
            <p:nvPr/>
          </p:nvSpPr>
          <p:spPr>
            <a:xfrm>
              <a:off x="10186465" y="196796"/>
              <a:ext cx="118592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100" b="1" dirty="0" smtClean="0"/>
                <a:t>Legenda</a:t>
              </a:r>
              <a:endParaRPr lang="it-IT" sz="1100" b="1" dirty="0"/>
            </a:p>
          </p:txBody>
        </p:sp>
      </p:grpSp>
      <p:sp>
        <p:nvSpPr>
          <p:cNvPr id="25" name="Cubo 24"/>
          <p:cNvSpPr/>
          <p:nvPr/>
        </p:nvSpPr>
        <p:spPr>
          <a:xfrm>
            <a:off x="5799288" y="1529298"/>
            <a:ext cx="2344883" cy="622900"/>
          </a:xfrm>
          <a:prstGeom prst="cube">
            <a:avLst>
              <a:gd name="adj" fmla="val 84017"/>
            </a:avLst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Freccia in giù 25"/>
          <p:cNvSpPr/>
          <p:nvPr/>
        </p:nvSpPr>
        <p:spPr>
          <a:xfrm>
            <a:off x="7255057" y="1059101"/>
            <a:ext cx="479834" cy="651850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7" name="Unità di visualizzazione grafica 26"/>
          <p:cNvSpPr/>
          <p:nvPr/>
        </p:nvSpPr>
        <p:spPr>
          <a:xfrm rot="16200000">
            <a:off x="6634090" y="1393529"/>
            <a:ext cx="390430" cy="335360"/>
          </a:xfrm>
          <a:prstGeom prst="flowChartDisplay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1" name="Freccia in giù 40"/>
          <p:cNvSpPr/>
          <p:nvPr/>
        </p:nvSpPr>
        <p:spPr>
          <a:xfrm>
            <a:off x="10232698" y="564538"/>
            <a:ext cx="479834" cy="428119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2" name="CasellaDiTesto 41"/>
          <p:cNvSpPr txBox="1"/>
          <p:nvPr/>
        </p:nvSpPr>
        <p:spPr>
          <a:xfrm>
            <a:off x="10781649" y="638701"/>
            <a:ext cx="11859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dirty="0" smtClean="0"/>
              <a:t>Punta di plastica</a:t>
            </a:r>
            <a:endParaRPr lang="it-IT" sz="1100" dirty="0"/>
          </a:p>
        </p:txBody>
      </p:sp>
    </p:spTree>
    <p:extLst>
      <p:ext uri="{BB962C8B-B14F-4D97-AF65-F5344CB8AC3E}">
        <p14:creationId xmlns:p14="http://schemas.microsoft.com/office/powerpoint/2010/main" val="3266820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0" y="1"/>
            <a:ext cx="12192000" cy="778597"/>
          </a:xfrm>
        </p:spPr>
        <p:txBody>
          <a:bodyPr anchor="t">
            <a:normAutofit/>
          </a:bodyPr>
          <a:lstStyle/>
          <a:p>
            <a:r>
              <a:rPr lang="it-IT" sz="3200" dirty="0" smtClean="0"/>
              <a:t>2019_07_29    </a:t>
            </a:r>
            <a:endParaRPr lang="it-IT" sz="3200" dirty="0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344032" y="778598"/>
            <a:ext cx="11516008" cy="5966234"/>
          </a:xfrm>
        </p:spPr>
        <p:txBody>
          <a:bodyPr>
            <a:normAutofit/>
          </a:bodyPr>
          <a:lstStyle/>
          <a:p>
            <a:pPr algn="l"/>
            <a:r>
              <a:rPr lang="it-IT" b="1" dirty="0" smtClean="0"/>
              <a:t>Campione </a:t>
            </a:r>
            <a:r>
              <a:rPr lang="it-IT" b="1" dirty="0"/>
              <a:t>1 (Ø=0.099 m, h=0,027 m, 392.6 g) </a:t>
            </a:r>
          </a:p>
          <a:p>
            <a:pPr algn="l"/>
            <a:r>
              <a:rPr lang="it-IT" dirty="0" smtClean="0"/>
              <a:t>Piastra di carico = piastra grande 2</a:t>
            </a:r>
          </a:p>
          <a:p>
            <a:pPr algn="l"/>
            <a:r>
              <a:rPr lang="it-IT" dirty="0" smtClean="0"/>
              <a:t>(10cm X 10cm), 633 g, attaccata con biadesivo</a:t>
            </a:r>
          </a:p>
          <a:p>
            <a:pPr algn="l"/>
            <a:r>
              <a:rPr lang="it-IT" b="1" dirty="0" smtClean="0"/>
              <a:t>a2 = </a:t>
            </a:r>
            <a:r>
              <a:rPr lang="it-IT" b="1" dirty="0"/>
              <a:t>Accelerometro </a:t>
            </a:r>
            <a:r>
              <a:rPr lang="it-IT" b="1" dirty="0" smtClean="0"/>
              <a:t>352C03 (magnete)</a:t>
            </a:r>
            <a:endParaRPr lang="it-IT" b="1" dirty="0"/>
          </a:p>
          <a:p>
            <a:pPr algn="l"/>
            <a:r>
              <a:rPr lang="it-IT" b="1" dirty="0" smtClean="0"/>
              <a:t>Punta: Metallica.</a:t>
            </a:r>
          </a:p>
          <a:p>
            <a:pPr algn="l"/>
            <a:endParaRPr lang="it-IT" b="1" dirty="0"/>
          </a:p>
          <a:p>
            <a:pPr algn="l"/>
            <a:endParaRPr lang="it-IT" dirty="0" smtClean="0"/>
          </a:p>
          <a:p>
            <a:pPr algn="l"/>
            <a:endParaRPr lang="it-IT" b="1" dirty="0" smtClean="0"/>
          </a:p>
          <a:p>
            <a:pPr algn="l"/>
            <a:endParaRPr lang="it-IT" dirty="0" smtClean="0"/>
          </a:p>
          <a:p>
            <a:pPr algn="l"/>
            <a:endParaRPr lang="it-IT" dirty="0"/>
          </a:p>
          <a:p>
            <a:pPr algn="l"/>
            <a:endParaRPr lang="it-IT" dirty="0"/>
          </a:p>
          <a:p>
            <a:pPr algn="l"/>
            <a:endParaRPr lang="it-IT" dirty="0" smtClean="0"/>
          </a:p>
          <a:p>
            <a:pPr algn="l"/>
            <a:endParaRPr lang="it-IT" dirty="0" smtClean="0"/>
          </a:p>
          <a:p>
            <a:pPr algn="l"/>
            <a:endParaRPr lang="it-IT" dirty="0" smtClean="0"/>
          </a:p>
        </p:txBody>
      </p:sp>
      <p:grpSp>
        <p:nvGrpSpPr>
          <p:cNvPr id="52" name="Gruppo 51"/>
          <p:cNvGrpSpPr/>
          <p:nvPr/>
        </p:nvGrpSpPr>
        <p:grpSpPr>
          <a:xfrm>
            <a:off x="10186465" y="175240"/>
            <a:ext cx="1800323" cy="2150882"/>
            <a:chOff x="10186465" y="175240"/>
            <a:chExt cx="1800323" cy="2150882"/>
          </a:xfrm>
        </p:grpSpPr>
        <p:sp>
          <p:nvSpPr>
            <p:cNvPr id="54" name="Rettangolo 53"/>
            <p:cNvSpPr/>
            <p:nvPr/>
          </p:nvSpPr>
          <p:spPr>
            <a:xfrm>
              <a:off x="10203255" y="175240"/>
              <a:ext cx="1783533" cy="215088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56" name="Unità di visualizzazione grafica 55"/>
            <p:cNvSpPr/>
            <p:nvPr/>
          </p:nvSpPr>
          <p:spPr>
            <a:xfrm rot="16200000">
              <a:off x="10277400" y="1145169"/>
              <a:ext cx="390430" cy="335360"/>
            </a:xfrm>
            <a:prstGeom prst="flowChartDisplay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59" name="CasellaDiTesto 58"/>
            <p:cNvSpPr txBox="1"/>
            <p:nvPr/>
          </p:nvSpPr>
          <p:spPr>
            <a:xfrm>
              <a:off x="10800859" y="1197360"/>
              <a:ext cx="118592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100" dirty="0" smtClean="0"/>
                <a:t>Accelerometro2</a:t>
              </a:r>
              <a:endParaRPr lang="it-IT" sz="1100" dirty="0"/>
            </a:p>
          </p:txBody>
        </p:sp>
        <p:sp>
          <p:nvSpPr>
            <p:cNvPr id="60" name="CasellaDiTesto 59"/>
            <p:cNvSpPr txBox="1"/>
            <p:nvPr/>
          </p:nvSpPr>
          <p:spPr>
            <a:xfrm>
              <a:off x="10186465" y="196796"/>
              <a:ext cx="118592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100" b="1" dirty="0" smtClean="0"/>
                <a:t>Legenda</a:t>
              </a:r>
              <a:endParaRPr lang="it-IT" sz="1100" b="1" dirty="0"/>
            </a:p>
          </p:txBody>
        </p:sp>
      </p:grpSp>
      <p:sp>
        <p:nvSpPr>
          <p:cNvPr id="41" name="Freccia in giù 40"/>
          <p:cNvSpPr/>
          <p:nvPr/>
        </p:nvSpPr>
        <p:spPr>
          <a:xfrm>
            <a:off x="10232698" y="564538"/>
            <a:ext cx="479834" cy="428119"/>
          </a:xfrm>
          <a:prstGeom prst="downArrow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2" name="CasellaDiTesto 41"/>
          <p:cNvSpPr txBox="1"/>
          <p:nvPr/>
        </p:nvSpPr>
        <p:spPr>
          <a:xfrm>
            <a:off x="10781649" y="638701"/>
            <a:ext cx="11859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dirty="0" smtClean="0"/>
              <a:t>Punta metallica</a:t>
            </a:r>
            <a:endParaRPr lang="it-IT" sz="1100" dirty="0"/>
          </a:p>
        </p:txBody>
      </p:sp>
      <p:sp>
        <p:nvSpPr>
          <p:cNvPr id="14" name="Disco magnetico 13"/>
          <p:cNvSpPr/>
          <p:nvPr/>
        </p:nvSpPr>
        <p:spPr>
          <a:xfrm>
            <a:off x="6341200" y="2667960"/>
            <a:ext cx="1674892" cy="869132"/>
          </a:xfrm>
          <a:prstGeom prst="flowChartMagneticDisk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Ovale 14"/>
          <p:cNvSpPr/>
          <p:nvPr/>
        </p:nvSpPr>
        <p:spPr>
          <a:xfrm>
            <a:off x="8524306" y="2395361"/>
            <a:ext cx="1080000" cy="1080000"/>
          </a:xfrm>
          <a:prstGeom prst="ellipse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Stella a 4 punte 15"/>
          <p:cNvSpPr/>
          <p:nvPr/>
        </p:nvSpPr>
        <p:spPr>
          <a:xfrm>
            <a:off x="8704306" y="2575361"/>
            <a:ext cx="720000" cy="720000"/>
          </a:xfrm>
          <a:prstGeom prst="star4">
            <a:avLst>
              <a:gd name="adj" fmla="val 914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CasellaDiTesto 16"/>
          <p:cNvSpPr txBox="1"/>
          <p:nvPr/>
        </p:nvSpPr>
        <p:spPr>
          <a:xfrm>
            <a:off x="8885090" y="2339169"/>
            <a:ext cx="358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/>
              <a:t>N</a:t>
            </a:r>
            <a:endParaRPr lang="it-IT" dirty="0"/>
          </a:p>
        </p:txBody>
      </p:sp>
      <p:sp>
        <p:nvSpPr>
          <p:cNvPr id="18" name="CasellaDiTesto 17"/>
          <p:cNvSpPr txBox="1"/>
          <p:nvPr/>
        </p:nvSpPr>
        <p:spPr>
          <a:xfrm>
            <a:off x="8448036" y="2747841"/>
            <a:ext cx="358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O</a:t>
            </a:r>
          </a:p>
        </p:txBody>
      </p:sp>
      <p:sp>
        <p:nvSpPr>
          <p:cNvPr id="19" name="CasellaDiTesto 18"/>
          <p:cNvSpPr txBox="1"/>
          <p:nvPr/>
        </p:nvSpPr>
        <p:spPr>
          <a:xfrm>
            <a:off x="9367272" y="2745156"/>
            <a:ext cx="358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E</a:t>
            </a:r>
          </a:p>
        </p:txBody>
      </p:sp>
      <p:sp>
        <p:nvSpPr>
          <p:cNvPr id="20" name="CasellaDiTesto 19"/>
          <p:cNvSpPr txBox="1"/>
          <p:nvPr/>
        </p:nvSpPr>
        <p:spPr>
          <a:xfrm>
            <a:off x="8928679" y="3196029"/>
            <a:ext cx="358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S</a:t>
            </a:r>
          </a:p>
        </p:txBody>
      </p:sp>
      <p:sp>
        <p:nvSpPr>
          <p:cNvPr id="21" name="Freccia in giù 20"/>
          <p:cNvSpPr/>
          <p:nvPr/>
        </p:nvSpPr>
        <p:spPr>
          <a:xfrm>
            <a:off x="9387483" y="2371449"/>
            <a:ext cx="225018" cy="437901"/>
          </a:xfrm>
          <a:prstGeom prst="downArrow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Cubo 21"/>
          <p:cNvSpPr/>
          <p:nvPr/>
        </p:nvSpPr>
        <p:spPr>
          <a:xfrm>
            <a:off x="6031993" y="2395361"/>
            <a:ext cx="2344883" cy="622900"/>
          </a:xfrm>
          <a:prstGeom prst="cube">
            <a:avLst>
              <a:gd name="adj" fmla="val 8401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Freccia in giù 22"/>
          <p:cNvSpPr/>
          <p:nvPr/>
        </p:nvSpPr>
        <p:spPr>
          <a:xfrm>
            <a:off x="7487762" y="1925164"/>
            <a:ext cx="479834" cy="651850"/>
          </a:xfrm>
          <a:prstGeom prst="downArrow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Unità di visualizzazione grafica 23"/>
          <p:cNvSpPr/>
          <p:nvPr/>
        </p:nvSpPr>
        <p:spPr>
          <a:xfrm rot="16200000">
            <a:off x="6866795" y="2259592"/>
            <a:ext cx="390430" cy="335360"/>
          </a:xfrm>
          <a:prstGeom prst="flowChartDisplay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8" name="Connettore 27"/>
          <p:cNvSpPr/>
          <p:nvPr/>
        </p:nvSpPr>
        <p:spPr>
          <a:xfrm>
            <a:off x="8935272" y="2803527"/>
            <a:ext cx="252000" cy="252589"/>
          </a:xfrm>
          <a:prstGeom prst="flowChartConnector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55783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0" y="1"/>
            <a:ext cx="12192000" cy="778597"/>
          </a:xfrm>
        </p:spPr>
        <p:txBody>
          <a:bodyPr anchor="t">
            <a:normAutofit/>
          </a:bodyPr>
          <a:lstStyle/>
          <a:p>
            <a:r>
              <a:rPr lang="it-IT" sz="3200" dirty="0" smtClean="0"/>
              <a:t>2019_07_30 (1/2)    </a:t>
            </a:r>
            <a:endParaRPr lang="it-IT" sz="3200" dirty="0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344032" y="778598"/>
            <a:ext cx="11516008" cy="5966234"/>
          </a:xfrm>
        </p:spPr>
        <p:txBody>
          <a:bodyPr>
            <a:normAutofit fontScale="85000" lnSpcReduction="20000"/>
          </a:bodyPr>
          <a:lstStyle/>
          <a:p>
            <a:pPr algn="l"/>
            <a:r>
              <a:rPr lang="it-IT" b="1" dirty="0" smtClean="0"/>
              <a:t>Campione </a:t>
            </a:r>
            <a:r>
              <a:rPr lang="it-IT" b="1" dirty="0"/>
              <a:t>1 (Ø=0.099 m, h=0,027 m, 392.6 g) </a:t>
            </a:r>
          </a:p>
          <a:p>
            <a:pPr algn="l"/>
            <a:r>
              <a:rPr lang="it-IT" b="1" dirty="0" smtClean="0"/>
              <a:t>Piastra di carico = piastra grande 2</a:t>
            </a:r>
            <a:r>
              <a:rPr lang="it-IT" dirty="0" smtClean="0"/>
              <a:t> </a:t>
            </a:r>
          </a:p>
          <a:p>
            <a:pPr algn="l"/>
            <a:r>
              <a:rPr lang="it-IT" dirty="0" smtClean="0"/>
              <a:t>(10cm X 10cm), 624.9 g, attaccata con biadesivo</a:t>
            </a:r>
          </a:p>
          <a:p>
            <a:pPr algn="l"/>
            <a:r>
              <a:rPr lang="it-IT" dirty="0" smtClean="0"/>
              <a:t>a2 = </a:t>
            </a:r>
            <a:r>
              <a:rPr lang="it-IT" dirty="0"/>
              <a:t>Accelerometro 352C03 (magnete</a:t>
            </a:r>
            <a:r>
              <a:rPr lang="it-IT" dirty="0" smtClean="0"/>
              <a:t>).</a:t>
            </a:r>
            <a:endParaRPr lang="it-IT" dirty="0"/>
          </a:p>
          <a:p>
            <a:pPr algn="l"/>
            <a:r>
              <a:rPr lang="it-IT" dirty="0" smtClean="0"/>
              <a:t>Punta: Metallica.</a:t>
            </a:r>
          </a:p>
          <a:p>
            <a:pPr algn="l"/>
            <a:endParaRPr lang="it-IT" b="1" dirty="0" smtClean="0"/>
          </a:p>
          <a:p>
            <a:pPr algn="l"/>
            <a:r>
              <a:rPr lang="it-IT" b="1" dirty="0"/>
              <a:t>Campione 2 (Ø=0.097 m, h=0,031 m, 146.1 g) </a:t>
            </a:r>
          </a:p>
          <a:p>
            <a:pPr algn="l"/>
            <a:r>
              <a:rPr lang="it-IT" b="1" dirty="0" smtClean="0"/>
              <a:t>Piastra </a:t>
            </a:r>
            <a:r>
              <a:rPr lang="it-IT" b="1" dirty="0"/>
              <a:t>di carico = piastra grande 2</a:t>
            </a:r>
            <a:r>
              <a:rPr lang="it-IT" dirty="0"/>
              <a:t> </a:t>
            </a:r>
          </a:p>
          <a:p>
            <a:pPr algn="l"/>
            <a:r>
              <a:rPr lang="it-IT" dirty="0"/>
              <a:t>(10cm X 10cm), 624.9 g, attaccata con biadesivo</a:t>
            </a:r>
          </a:p>
          <a:p>
            <a:pPr algn="l"/>
            <a:r>
              <a:rPr lang="it-IT" dirty="0"/>
              <a:t>a2 = Accelerometro </a:t>
            </a:r>
            <a:r>
              <a:rPr lang="it-IT" dirty="0" smtClean="0"/>
              <a:t>352C03 </a:t>
            </a:r>
            <a:r>
              <a:rPr lang="it-IT" dirty="0"/>
              <a:t>(magnete</a:t>
            </a:r>
            <a:r>
              <a:rPr lang="it-IT" dirty="0" smtClean="0"/>
              <a:t>).</a:t>
            </a:r>
            <a:endParaRPr lang="it-IT" dirty="0"/>
          </a:p>
          <a:p>
            <a:pPr algn="l"/>
            <a:r>
              <a:rPr lang="it-IT" dirty="0" smtClean="0"/>
              <a:t>Punta</a:t>
            </a:r>
            <a:r>
              <a:rPr lang="it-IT" dirty="0"/>
              <a:t>: Metallica</a:t>
            </a:r>
            <a:r>
              <a:rPr lang="it-IT" dirty="0" smtClean="0"/>
              <a:t>.</a:t>
            </a:r>
          </a:p>
          <a:p>
            <a:pPr algn="l"/>
            <a:endParaRPr lang="it-IT" dirty="0" smtClean="0"/>
          </a:p>
          <a:p>
            <a:pPr algn="l"/>
            <a:r>
              <a:rPr lang="it-IT" b="1" dirty="0"/>
              <a:t>Campione </a:t>
            </a:r>
            <a:r>
              <a:rPr lang="it-IT" b="1" dirty="0" smtClean="0"/>
              <a:t>3 </a:t>
            </a:r>
            <a:r>
              <a:rPr lang="it-IT" b="1" dirty="0"/>
              <a:t>(</a:t>
            </a:r>
            <a:r>
              <a:rPr lang="it-IT" b="1" dirty="0" smtClean="0"/>
              <a:t>Ø=10 cm</a:t>
            </a:r>
            <a:r>
              <a:rPr lang="it-IT" b="1" dirty="0"/>
              <a:t>, h</a:t>
            </a:r>
            <a:r>
              <a:rPr lang="it-IT" b="1" dirty="0" smtClean="0"/>
              <a:t>= 3.9 cm</a:t>
            </a:r>
            <a:r>
              <a:rPr lang="it-IT" b="1" dirty="0"/>
              <a:t>, </a:t>
            </a:r>
            <a:r>
              <a:rPr lang="it-IT" b="1" dirty="0" smtClean="0"/>
              <a:t>612.8 </a:t>
            </a:r>
            <a:r>
              <a:rPr lang="it-IT" b="1" dirty="0"/>
              <a:t>g) </a:t>
            </a:r>
          </a:p>
          <a:p>
            <a:pPr algn="l"/>
            <a:r>
              <a:rPr lang="it-IT" b="1" dirty="0"/>
              <a:t>Piastra di carico = piastra grande 2</a:t>
            </a:r>
            <a:r>
              <a:rPr lang="it-IT" dirty="0"/>
              <a:t> </a:t>
            </a:r>
          </a:p>
          <a:p>
            <a:pPr algn="l"/>
            <a:r>
              <a:rPr lang="it-IT" dirty="0"/>
              <a:t>(10cm X 10cm), 624.9 g, attaccata con biadesivo</a:t>
            </a:r>
          </a:p>
          <a:p>
            <a:pPr algn="l"/>
            <a:r>
              <a:rPr lang="it-IT" dirty="0"/>
              <a:t>a2 = Accelerometro </a:t>
            </a:r>
            <a:r>
              <a:rPr lang="it-IT" dirty="0" smtClean="0"/>
              <a:t>352C03 </a:t>
            </a:r>
            <a:r>
              <a:rPr lang="it-IT" dirty="0"/>
              <a:t>(magnete</a:t>
            </a:r>
            <a:r>
              <a:rPr lang="it-IT" dirty="0" smtClean="0"/>
              <a:t>).</a:t>
            </a:r>
            <a:endParaRPr lang="it-IT" dirty="0"/>
          </a:p>
          <a:p>
            <a:pPr algn="l"/>
            <a:r>
              <a:rPr lang="it-IT" dirty="0" smtClean="0"/>
              <a:t>Punta</a:t>
            </a:r>
            <a:r>
              <a:rPr lang="it-IT" dirty="0"/>
              <a:t>: Metallica</a:t>
            </a:r>
            <a:r>
              <a:rPr lang="it-IT" dirty="0" smtClean="0"/>
              <a:t>.</a:t>
            </a:r>
          </a:p>
          <a:p>
            <a:pPr algn="l"/>
            <a:endParaRPr lang="it-IT" b="1" dirty="0" smtClean="0"/>
          </a:p>
          <a:p>
            <a:pPr algn="l"/>
            <a:endParaRPr lang="it-IT" dirty="0"/>
          </a:p>
          <a:p>
            <a:pPr algn="l"/>
            <a:endParaRPr lang="it-IT" dirty="0" smtClean="0"/>
          </a:p>
          <a:p>
            <a:pPr algn="l"/>
            <a:endParaRPr lang="it-IT" dirty="0" smtClean="0"/>
          </a:p>
          <a:p>
            <a:pPr algn="l"/>
            <a:endParaRPr lang="it-IT" dirty="0" smtClean="0"/>
          </a:p>
        </p:txBody>
      </p:sp>
      <p:grpSp>
        <p:nvGrpSpPr>
          <p:cNvPr id="52" name="Gruppo 51"/>
          <p:cNvGrpSpPr/>
          <p:nvPr/>
        </p:nvGrpSpPr>
        <p:grpSpPr>
          <a:xfrm>
            <a:off x="10186465" y="175240"/>
            <a:ext cx="1800323" cy="2150882"/>
            <a:chOff x="10186465" y="175240"/>
            <a:chExt cx="1800323" cy="2150882"/>
          </a:xfrm>
        </p:grpSpPr>
        <p:sp>
          <p:nvSpPr>
            <p:cNvPr id="54" name="Rettangolo 53"/>
            <p:cNvSpPr/>
            <p:nvPr/>
          </p:nvSpPr>
          <p:spPr>
            <a:xfrm>
              <a:off x="10203255" y="175240"/>
              <a:ext cx="1783533" cy="215088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56" name="Unità di visualizzazione grafica 55"/>
            <p:cNvSpPr/>
            <p:nvPr/>
          </p:nvSpPr>
          <p:spPr>
            <a:xfrm rot="16200000">
              <a:off x="10277400" y="1145169"/>
              <a:ext cx="390430" cy="335360"/>
            </a:xfrm>
            <a:prstGeom prst="flowChartDisplay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59" name="CasellaDiTesto 58"/>
            <p:cNvSpPr txBox="1"/>
            <p:nvPr/>
          </p:nvSpPr>
          <p:spPr>
            <a:xfrm>
              <a:off x="10800859" y="1197360"/>
              <a:ext cx="118592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100" dirty="0" smtClean="0"/>
                <a:t>Accelerometro2</a:t>
              </a:r>
              <a:endParaRPr lang="it-IT" sz="1100" dirty="0"/>
            </a:p>
          </p:txBody>
        </p:sp>
        <p:sp>
          <p:nvSpPr>
            <p:cNvPr id="60" name="CasellaDiTesto 59"/>
            <p:cNvSpPr txBox="1"/>
            <p:nvPr/>
          </p:nvSpPr>
          <p:spPr>
            <a:xfrm>
              <a:off x="10186465" y="196796"/>
              <a:ext cx="118592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100" b="1" dirty="0" smtClean="0"/>
                <a:t>Legenda</a:t>
              </a:r>
              <a:endParaRPr lang="it-IT" sz="1100" b="1" dirty="0"/>
            </a:p>
          </p:txBody>
        </p:sp>
      </p:grpSp>
      <p:sp>
        <p:nvSpPr>
          <p:cNvPr id="41" name="Freccia in giù 40"/>
          <p:cNvSpPr/>
          <p:nvPr/>
        </p:nvSpPr>
        <p:spPr>
          <a:xfrm>
            <a:off x="10232698" y="564538"/>
            <a:ext cx="479834" cy="428119"/>
          </a:xfrm>
          <a:prstGeom prst="downArrow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Disco magnetico 13"/>
          <p:cNvSpPr/>
          <p:nvPr/>
        </p:nvSpPr>
        <p:spPr>
          <a:xfrm>
            <a:off x="6422244" y="1422870"/>
            <a:ext cx="1674892" cy="869132"/>
          </a:xfrm>
          <a:prstGeom prst="flowChartMagneticDisk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Ovale 14"/>
          <p:cNvSpPr/>
          <p:nvPr/>
        </p:nvSpPr>
        <p:spPr>
          <a:xfrm>
            <a:off x="8605350" y="1150271"/>
            <a:ext cx="1080000" cy="1080000"/>
          </a:xfrm>
          <a:prstGeom prst="ellipse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Stella a 4 punte 15"/>
          <p:cNvSpPr/>
          <p:nvPr/>
        </p:nvSpPr>
        <p:spPr>
          <a:xfrm>
            <a:off x="8785350" y="1330271"/>
            <a:ext cx="720000" cy="720000"/>
          </a:xfrm>
          <a:prstGeom prst="star4">
            <a:avLst>
              <a:gd name="adj" fmla="val 914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CasellaDiTesto 16"/>
          <p:cNvSpPr txBox="1"/>
          <p:nvPr/>
        </p:nvSpPr>
        <p:spPr>
          <a:xfrm>
            <a:off x="8966134" y="1094079"/>
            <a:ext cx="358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/>
              <a:t>N</a:t>
            </a:r>
            <a:endParaRPr lang="it-IT" dirty="0"/>
          </a:p>
        </p:txBody>
      </p:sp>
      <p:sp>
        <p:nvSpPr>
          <p:cNvPr id="18" name="CasellaDiTesto 17"/>
          <p:cNvSpPr txBox="1"/>
          <p:nvPr/>
        </p:nvSpPr>
        <p:spPr>
          <a:xfrm>
            <a:off x="8529080" y="1502751"/>
            <a:ext cx="358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O</a:t>
            </a:r>
          </a:p>
        </p:txBody>
      </p:sp>
      <p:sp>
        <p:nvSpPr>
          <p:cNvPr id="19" name="CasellaDiTesto 18"/>
          <p:cNvSpPr txBox="1"/>
          <p:nvPr/>
        </p:nvSpPr>
        <p:spPr>
          <a:xfrm>
            <a:off x="9448316" y="1500066"/>
            <a:ext cx="358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E</a:t>
            </a:r>
          </a:p>
        </p:txBody>
      </p:sp>
      <p:sp>
        <p:nvSpPr>
          <p:cNvPr id="20" name="CasellaDiTesto 19"/>
          <p:cNvSpPr txBox="1"/>
          <p:nvPr/>
        </p:nvSpPr>
        <p:spPr>
          <a:xfrm>
            <a:off x="9009723" y="1950939"/>
            <a:ext cx="358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S</a:t>
            </a:r>
          </a:p>
        </p:txBody>
      </p:sp>
      <p:sp>
        <p:nvSpPr>
          <p:cNvPr id="21" name="Freccia in giù 20"/>
          <p:cNvSpPr/>
          <p:nvPr/>
        </p:nvSpPr>
        <p:spPr>
          <a:xfrm>
            <a:off x="9468527" y="1126359"/>
            <a:ext cx="225018" cy="437901"/>
          </a:xfrm>
          <a:prstGeom prst="downArrow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Cubo 21"/>
          <p:cNvSpPr/>
          <p:nvPr/>
        </p:nvSpPr>
        <p:spPr>
          <a:xfrm>
            <a:off x="6113037" y="1150271"/>
            <a:ext cx="2344883" cy="622900"/>
          </a:xfrm>
          <a:prstGeom prst="cube">
            <a:avLst>
              <a:gd name="adj" fmla="val 84017"/>
            </a:avLst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Freccia in giù 22"/>
          <p:cNvSpPr/>
          <p:nvPr/>
        </p:nvSpPr>
        <p:spPr>
          <a:xfrm>
            <a:off x="7568806" y="680074"/>
            <a:ext cx="479834" cy="651850"/>
          </a:xfrm>
          <a:prstGeom prst="downArrow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Unità di visualizzazione grafica 23"/>
          <p:cNvSpPr/>
          <p:nvPr/>
        </p:nvSpPr>
        <p:spPr>
          <a:xfrm rot="16200000">
            <a:off x="6947839" y="1014502"/>
            <a:ext cx="390430" cy="335360"/>
          </a:xfrm>
          <a:prstGeom prst="flowChartDisplay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8" name="Connettore 27"/>
          <p:cNvSpPr/>
          <p:nvPr/>
        </p:nvSpPr>
        <p:spPr>
          <a:xfrm>
            <a:off x="9016316" y="1558437"/>
            <a:ext cx="252000" cy="252589"/>
          </a:xfrm>
          <a:prstGeom prst="flowChartConnector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Disco magnetico 24"/>
          <p:cNvSpPr/>
          <p:nvPr/>
        </p:nvSpPr>
        <p:spPr>
          <a:xfrm>
            <a:off x="6422244" y="3243217"/>
            <a:ext cx="1674892" cy="869132"/>
          </a:xfrm>
          <a:prstGeom prst="flowChartMagneticDisk">
            <a:avLst/>
          </a:prstGeom>
          <a:blipFill>
            <a:blip r:embed="rId2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Cubo 25"/>
          <p:cNvSpPr/>
          <p:nvPr/>
        </p:nvSpPr>
        <p:spPr>
          <a:xfrm>
            <a:off x="6169281" y="2929548"/>
            <a:ext cx="2344883" cy="622900"/>
          </a:xfrm>
          <a:prstGeom prst="cube">
            <a:avLst>
              <a:gd name="adj" fmla="val 84017"/>
            </a:avLst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7" name="Freccia in giù 26"/>
          <p:cNvSpPr/>
          <p:nvPr/>
        </p:nvSpPr>
        <p:spPr>
          <a:xfrm>
            <a:off x="7625050" y="2459351"/>
            <a:ext cx="479834" cy="651850"/>
          </a:xfrm>
          <a:prstGeom prst="downArrow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9" name="Unità di visualizzazione grafica 28"/>
          <p:cNvSpPr/>
          <p:nvPr/>
        </p:nvSpPr>
        <p:spPr>
          <a:xfrm rot="16200000">
            <a:off x="7004083" y="2793779"/>
            <a:ext cx="390430" cy="335360"/>
          </a:xfrm>
          <a:prstGeom prst="flowChartDisplay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0" name="Ovale 29"/>
          <p:cNvSpPr/>
          <p:nvPr/>
        </p:nvSpPr>
        <p:spPr>
          <a:xfrm>
            <a:off x="8734211" y="2910528"/>
            <a:ext cx="1080000" cy="1080000"/>
          </a:xfrm>
          <a:prstGeom prst="ellipse">
            <a:avLst/>
          </a:prstGeom>
          <a:blipFill>
            <a:blip r:embed="rId2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/>
              <a:t>2</a:t>
            </a:r>
            <a:endParaRPr lang="it-IT" dirty="0"/>
          </a:p>
        </p:txBody>
      </p:sp>
      <p:sp>
        <p:nvSpPr>
          <p:cNvPr id="31" name="Stella a 4 punte 30"/>
          <p:cNvSpPr/>
          <p:nvPr/>
        </p:nvSpPr>
        <p:spPr>
          <a:xfrm>
            <a:off x="8914211" y="3090528"/>
            <a:ext cx="720000" cy="720000"/>
          </a:xfrm>
          <a:prstGeom prst="star4">
            <a:avLst>
              <a:gd name="adj" fmla="val 914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2" name="CasellaDiTesto 31"/>
          <p:cNvSpPr txBox="1"/>
          <p:nvPr/>
        </p:nvSpPr>
        <p:spPr>
          <a:xfrm>
            <a:off x="9094995" y="2854336"/>
            <a:ext cx="358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/>
              <a:t>N</a:t>
            </a:r>
            <a:endParaRPr lang="it-IT" dirty="0"/>
          </a:p>
        </p:txBody>
      </p:sp>
      <p:sp>
        <p:nvSpPr>
          <p:cNvPr id="33" name="CasellaDiTesto 32"/>
          <p:cNvSpPr txBox="1"/>
          <p:nvPr/>
        </p:nvSpPr>
        <p:spPr>
          <a:xfrm>
            <a:off x="8657941" y="3263008"/>
            <a:ext cx="358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O</a:t>
            </a:r>
          </a:p>
        </p:txBody>
      </p:sp>
      <p:sp>
        <p:nvSpPr>
          <p:cNvPr id="34" name="CasellaDiTesto 33"/>
          <p:cNvSpPr txBox="1"/>
          <p:nvPr/>
        </p:nvSpPr>
        <p:spPr>
          <a:xfrm>
            <a:off x="9577177" y="3260323"/>
            <a:ext cx="358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E</a:t>
            </a:r>
          </a:p>
        </p:txBody>
      </p:sp>
      <p:sp>
        <p:nvSpPr>
          <p:cNvPr id="35" name="CasellaDiTesto 34"/>
          <p:cNvSpPr txBox="1"/>
          <p:nvPr/>
        </p:nvSpPr>
        <p:spPr>
          <a:xfrm>
            <a:off x="9138584" y="3711196"/>
            <a:ext cx="358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S</a:t>
            </a:r>
          </a:p>
        </p:txBody>
      </p:sp>
      <p:sp>
        <p:nvSpPr>
          <p:cNvPr id="36" name="Freccia in giù 35"/>
          <p:cNvSpPr/>
          <p:nvPr/>
        </p:nvSpPr>
        <p:spPr>
          <a:xfrm>
            <a:off x="9597388" y="2886616"/>
            <a:ext cx="225018" cy="437901"/>
          </a:xfrm>
          <a:prstGeom prst="downArrow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7" name="Connettore 36"/>
          <p:cNvSpPr/>
          <p:nvPr/>
        </p:nvSpPr>
        <p:spPr>
          <a:xfrm>
            <a:off x="9155282" y="3336071"/>
            <a:ext cx="252000" cy="252589"/>
          </a:xfrm>
          <a:prstGeom prst="flowChartConnector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8" name="Disco magnetico 37"/>
          <p:cNvSpPr/>
          <p:nvPr/>
        </p:nvSpPr>
        <p:spPr>
          <a:xfrm>
            <a:off x="6422244" y="5448231"/>
            <a:ext cx="1674892" cy="869132"/>
          </a:xfrm>
          <a:prstGeom prst="flowChartMagneticDisk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9" name="Cubo 38"/>
          <p:cNvSpPr/>
          <p:nvPr/>
        </p:nvSpPr>
        <p:spPr>
          <a:xfrm>
            <a:off x="6169281" y="5134562"/>
            <a:ext cx="2344883" cy="622900"/>
          </a:xfrm>
          <a:prstGeom prst="cube">
            <a:avLst>
              <a:gd name="adj" fmla="val 84017"/>
            </a:avLst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0" name="Freccia in giù 39"/>
          <p:cNvSpPr/>
          <p:nvPr/>
        </p:nvSpPr>
        <p:spPr>
          <a:xfrm>
            <a:off x="7625050" y="4664365"/>
            <a:ext cx="479834" cy="651850"/>
          </a:xfrm>
          <a:prstGeom prst="downArrow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3" name="Unità di visualizzazione grafica 42"/>
          <p:cNvSpPr/>
          <p:nvPr/>
        </p:nvSpPr>
        <p:spPr>
          <a:xfrm rot="16200000">
            <a:off x="7004083" y="4998793"/>
            <a:ext cx="390430" cy="335360"/>
          </a:xfrm>
          <a:prstGeom prst="flowChartDisplay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4" name="Ovale 43"/>
          <p:cNvSpPr/>
          <p:nvPr/>
        </p:nvSpPr>
        <p:spPr>
          <a:xfrm>
            <a:off x="8734211" y="5115542"/>
            <a:ext cx="1080000" cy="1080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5" name="Stella a 4 punte 44"/>
          <p:cNvSpPr/>
          <p:nvPr/>
        </p:nvSpPr>
        <p:spPr>
          <a:xfrm>
            <a:off x="8914211" y="5295542"/>
            <a:ext cx="720000" cy="720000"/>
          </a:xfrm>
          <a:prstGeom prst="star4">
            <a:avLst>
              <a:gd name="adj" fmla="val 914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6" name="CasellaDiTesto 45"/>
          <p:cNvSpPr txBox="1"/>
          <p:nvPr/>
        </p:nvSpPr>
        <p:spPr>
          <a:xfrm>
            <a:off x="9094995" y="5059350"/>
            <a:ext cx="358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/>
              <a:t>N</a:t>
            </a:r>
            <a:endParaRPr lang="it-IT" dirty="0"/>
          </a:p>
        </p:txBody>
      </p:sp>
      <p:sp>
        <p:nvSpPr>
          <p:cNvPr id="47" name="CasellaDiTesto 46"/>
          <p:cNvSpPr txBox="1"/>
          <p:nvPr/>
        </p:nvSpPr>
        <p:spPr>
          <a:xfrm>
            <a:off x="8657941" y="5468022"/>
            <a:ext cx="358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O</a:t>
            </a:r>
          </a:p>
        </p:txBody>
      </p:sp>
      <p:sp>
        <p:nvSpPr>
          <p:cNvPr id="48" name="CasellaDiTesto 47"/>
          <p:cNvSpPr txBox="1"/>
          <p:nvPr/>
        </p:nvSpPr>
        <p:spPr>
          <a:xfrm>
            <a:off x="9577177" y="5465337"/>
            <a:ext cx="358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E</a:t>
            </a:r>
          </a:p>
        </p:txBody>
      </p:sp>
      <p:sp>
        <p:nvSpPr>
          <p:cNvPr id="49" name="CasellaDiTesto 48"/>
          <p:cNvSpPr txBox="1"/>
          <p:nvPr/>
        </p:nvSpPr>
        <p:spPr>
          <a:xfrm>
            <a:off x="9138584" y="5916210"/>
            <a:ext cx="358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S</a:t>
            </a:r>
          </a:p>
        </p:txBody>
      </p:sp>
      <p:sp>
        <p:nvSpPr>
          <p:cNvPr id="50" name="Freccia in giù 49"/>
          <p:cNvSpPr/>
          <p:nvPr/>
        </p:nvSpPr>
        <p:spPr>
          <a:xfrm>
            <a:off x="9597388" y="5091630"/>
            <a:ext cx="225018" cy="437901"/>
          </a:xfrm>
          <a:prstGeom prst="downArrow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1" name="Connettore 50"/>
          <p:cNvSpPr/>
          <p:nvPr/>
        </p:nvSpPr>
        <p:spPr>
          <a:xfrm>
            <a:off x="9155282" y="5541085"/>
            <a:ext cx="252000" cy="252589"/>
          </a:xfrm>
          <a:prstGeom prst="flowChartConnector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3" name="CasellaDiTesto 52"/>
          <p:cNvSpPr txBox="1"/>
          <p:nvPr/>
        </p:nvSpPr>
        <p:spPr>
          <a:xfrm>
            <a:off x="10781649" y="638701"/>
            <a:ext cx="11859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dirty="0" smtClean="0"/>
              <a:t>Punta metallica</a:t>
            </a:r>
            <a:endParaRPr lang="it-IT" sz="1100" dirty="0"/>
          </a:p>
        </p:txBody>
      </p:sp>
    </p:spTree>
    <p:extLst>
      <p:ext uri="{BB962C8B-B14F-4D97-AF65-F5344CB8AC3E}">
        <p14:creationId xmlns:p14="http://schemas.microsoft.com/office/powerpoint/2010/main" val="4272668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0" y="1"/>
            <a:ext cx="12192000" cy="778597"/>
          </a:xfrm>
        </p:spPr>
        <p:txBody>
          <a:bodyPr anchor="t">
            <a:normAutofit/>
          </a:bodyPr>
          <a:lstStyle/>
          <a:p>
            <a:r>
              <a:rPr lang="it-IT" sz="3200" dirty="0" smtClean="0"/>
              <a:t>2019_07_30 (2/2)    </a:t>
            </a:r>
            <a:endParaRPr lang="it-IT" sz="3200" dirty="0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344032" y="778598"/>
            <a:ext cx="11516008" cy="5966234"/>
          </a:xfrm>
        </p:spPr>
        <p:txBody>
          <a:bodyPr>
            <a:normAutofit/>
          </a:bodyPr>
          <a:lstStyle/>
          <a:p>
            <a:pPr algn="l"/>
            <a:r>
              <a:rPr lang="it-IT" b="1" dirty="0" smtClean="0"/>
              <a:t>Piastra di carico = piastra grande 2</a:t>
            </a:r>
            <a:r>
              <a:rPr lang="it-IT" dirty="0" smtClean="0"/>
              <a:t> </a:t>
            </a:r>
          </a:p>
          <a:p>
            <a:pPr algn="l"/>
            <a:r>
              <a:rPr lang="it-IT" dirty="0" smtClean="0"/>
              <a:t>(10cm X 10cm), 633 g, attaccata con biadesivo</a:t>
            </a:r>
          </a:p>
          <a:p>
            <a:pPr algn="l"/>
            <a:r>
              <a:rPr lang="it-IT" dirty="0" smtClean="0"/>
              <a:t>a2 = </a:t>
            </a:r>
            <a:r>
              <a:rPr lang="it-IT" dirty="0"/>
              <a:t>Accelerometro 352C03 (magnete)</a:t>
            </a:r>
          </a:p>
          <a:p>
            <a:pPr algn="l"/>
            <a:r>
              <a:rPr lang="it-IT" dirty="0" smtClean="0"/>
              <a:t>Punta: Metallica.</a:t>
            </a:r>
          </a:p>
          <a:p>
            <a:pPr algn="l"/>
            <a:endParaRPr lang="it-IT" b="1" dirty="0" smtClean="0"/>
          </a:p>
          <a:p>
            <a:pPr algn="l"/>
            <a:r>
              <a:rPr lang="it-IT" b="1" dirty="0" err="1"/>
              <a:t>Slab</a:t>
            </a:r>
            <a:r>
              <a:rPr lang="it-IT" b="1" dirty="0"/>
              <a:t> (h=0,045 m)</a:t>
            </a:r>
          </a:p>
          <a:p>
            <a:pPr algn="l"/>
            <a:r>
              <a:rPr lang="it-IT" b="1" dirty="0" smtClean="0"/>
              <a:t>Piastra </a:t>
            </a:r>
            <a:r>
              <a:rPr lang="it-IT" b="1" dirty="0"/>
              <a:t>di carico = piastra grande 2 </a:t>
            </a:r>
          </a:p>
          <a:p>
            <a:pPr algn="l"/>
            <a:r>
              <a:rPr lang="it-IT" dirty="0"/>
              <a:t>(10cm X 10cm), </a:t>
            </a:r>
            <a:r>
              <a:rPr lang="it-IT" dirty="0" smtClean="0"/>
              <a:t>633 g, </a:t>
            </a:r>
            <a:r>
              <a:rPr lang="it-IT" dirty="0"/>
              <a:t>attaccata con biadesivo</a:t>
            </a:r>
          </a:p>
          <a:p>
            <a:pPr algn="l"/>
            <a:r>
              <a:rPr lang="it-IT" dirty="0"/>
              <a:t>a2 = Accelerometro </a:t>
            </a:r>
            <a:r>
              <a:rPr lang="it-IT" dirty="0" smtClean="0"/>
              <a:t>352C03 </a:t>
            </a:r>
            <a:r>
              <a:rPr lang="it-IT" dirty="0"/>
              <a:t>(magnete)</a:t>
            </a:r>
          </a:p>
          <a:p>
            <a:pPr algn="l"/>
            <a:r>
              <a:rPr lang="it-IT" dirty="0" smtClean="0"/>
              <a:t>Punta</a:t>
            </a:r>
            <a:r>
              <a:rPr lang="it-IT" dirty="0"/>
              <a:t>: Metallica</a:t>
            </a:r>
            <a:r>
              <a:rPr lang="it-IT" dirty="0" smtClean="0"/>
              <a:t>.</a:t>
            </a:r>
          </a:p>
          <a:p>
            <a:pPr algn="l"/>
            <a:endParaRPr lang="it-IT" dirty="0" smtClean="0"/>
          </a:p>
          <a:p>
            <a:pPr algn="l"/>
            <a:endParaRPr lang="it-IT" dirty="0"/>
          </a:p>
          <a:p>
            <a:pPr algn="l"/>
            <a:endParaRPr lang="it-IT" dirty="0" smtClean="0"/>
          </a:p>
          <a:p>
            <a:pPr algn="l"/>
            <a:endParaRPr lang="it-IT" dirty="0" smtClean="0"/>
          </a:p>
          <a:p>
            <a:pPr algn="l"/>
            <a:endParaRPr lang="it-IT" dirty="0" smtClean="0"/>
          </a:p>
        </p:txBody>
      </p:sp>
      <p:grpSp>
        <p:nvGrpSpPr>
          <p:cNvPr id="52" name="Gruppo 51"/>
          <p:cNvGrpSpPr/>
          <p:nvPr/>
        </p:nvGrpSpPr>
        <p:grpSpPr>
          <a:xfrm>
            <a:off x="10186465" y="175240"/>
            <a:ext cx="1800323" cy="2150882"/>
            <a:chOff x="10186465" y="175240"/>
            <a:chExt cx="1800323" cy="2150882"/>
          </a:xfrm>
        </p:grpSpPr>
        <p:sp>
          <p:nvSpPr>
            <p:cNvPr id="54" name="Rettangolo 53"/>
            <p:cNvSpPr/>
            <p:nvPr/>
          </p:nvSpPr>
          <p:spPr>
            <a:xfrm>
              <a:off x="10203255" y="175240"/>
              <a:ext cx="1783533" cy="215088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56" name="Unità di visualizzazione grafica 55"/>
            <p:cNvSpPr/>
            <p:nvPr/>
          </p:nvSpPr>
          <p:spPr>
            <a:xfrm rot="16200000">
              <a:off x="10277400" y="1145169"/>
              <a:ext cx="390430" cy="335360"/>
            </a:xfrm>
            <a:prstGeom prst="flowChartDisplay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59" name="CasellaDiTesto 58"/>
            <p:cNvSpPr txBox="1"/>
            <p:nvPr/>
          </p:nvSpPr>
          <p:spPr>
            <a:xfrm>
              <a:off x="10800859" y="1197360"/>
              <a:ext cx="118592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100" dirty="0" smtClean="0"/>
                <a:t>Accelerometro2</a:t>
              </a:r>
              <a:endParaRPr lang="it-IT" sz="1100" dirty="0"/>
            </a:p>
          </p:txBody>
        </p:sp>
        <p:sp>
          <p:nvSpPr>
            <p:cNvPr id="60" name="CasellaDiTesto 59"/>
            <p:cNvSpPr txBox="1"/>
            <p:nvPr/>
          </p:nvSpPr>
          <p:spPr>
            <a:xfrm>
              <a:off x="10186465" y="196796"/>
              <a:ext cx="118592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100" b="1" dirty="0" smtClean="0"/>
                <a:t>Legenda</a:t>
              </a:r>
              <a:endParaRPr lang="it-IT" sz="1100" b="1" dirty="0"/>
            </a:p>
          </p:txBody>
        </p:sp>
      </p:grpSp>
      <p:sp>
        <p:nvSpPr>
          <p:cNvPr id="41" name="Freccia in giù 40"/>
          <p:cNvSpPr/>
          <p:nvPr/>
        </p:nvSpPr>
        <p:spPr>
          <a:xfrm>
            <a:off x="10232698" y="564538"/>
            <a:ext cx="479834" cy="428119"/>
          </a:xfrm>
          <a:prstGeom prst="downArrow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Cubo 21"/>
          <p:cNvSpPr/>
          <p:nvPr/>
        </p:nvSpPr>
        <p:spPr>
          <a:xfrm>
            <a:off x="6793701" y="1370801"/>
            <a:ext cx="2344883" cy="622900"/>
          </a:xfrm>
          <a:prstGeom prst="cube">
            <a:avLst>
              <a:gd name="adj" fmla="val 84017"/>
            </a:avLst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Freccia in giù 22"/>
          <p:cNvSpPr/>
          <p:nvPr/>
        </p:nvSpPr>
        <p:spPr>
          <a:xfrm>
            <a:off x="8249470" y="900604"/>
            <a:ext cx="479834" cy="651850"/>
          </a:xfrm>
          <a:prstGeom prst="downArrow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Unità di visualizzazione grafica 23"/>
          <p:cNvSpPr/>
          <p:nvPr/>
        </p:nvSpPr>
        <p:spPr>
          <a:xfrm rot="16200000">
            <a:off x="7628503" y="1235032"/>
            <a:ext cx="390430" cy="335360"/>
          </a:xfrm>
          <a:prstGeom prst="flowChartDisplay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8" name="Cubo 37"/>
          <p:cNvSpPr/>
          <p:nvPr/>
        </p:nvSpPr>
        <p:spPr>
          <a:xfrm>
            <a:off x="6164067" y="3159552"/>
            <a:ext cx="4022398" cy="1627881"/>
          </a:xfrm>
          <a:prstGeom prst="cube">
            <a:avLst>
              <a:gd name="adj" fmla="val 84017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Cubo 25"/>
          <p:cNvSpPr/>
          <p:nvPr/>
        </p:nvSpPr>
        <p:spPr>
          <a:xfrm>
            <a:off x="6807402" y="3666955"/>
            <a:ext cx="2344883" cy="622900"/>
          </a:xfrm>
          <a:prstGeom prst="cube">
            <a:avLst>
              <a:gd name="adj" fmla="val 84017"/>
            </a:avLst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7" name="Freccia in giù 26"/>
          <p:cNvSpPr/>
          <p:nvPr/>
        </p:nvSpPr>
        <p:spPr>
          <a:xfrm>
            <a:off x="8263171" y="3196758"/>
            <a:ext cx="479834" cy="651850"/>
          </a:xfrm>
          <a:prstGeom prst="downArrow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9" name="Unità di visualizzazione grafica 28"/>
          <p:cNvSpPr/>
          <p:nvPr/>
        </p:nvSpPr>
        <p:spPr>
          <a:xfrm rot="16200000">
            <a:off x="7642204" y="3531186"/>
            <a:ext cx="390430" cy="335360"/>
          </a:xfrm>
          <a:prstGeom prst="flowChartDisplay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9" name="CasellaDiTesto 38"/>
          <p:cNvSpPr txBox="1"/>
          <p:nvPr/>
        </p:nvSpPr>
        <p:spPr>
          <a:xfrm>
            <a:off x="10781649" y="638701"/>
            <a:ext cx="11859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dirty="0" smtClean="0"/>
              <a:t>Punta metallica</a:t>
            </a:r>
            <a:endParaRPr lang="it-IT" sz="1100" dirty="0"/>
          </a:p>
        </p:txBody>
      </p:sp>
    </p:spTree>
    <p:extLst>
      <p:ext uri="{BB962C8B-B14F-4D97-AF65-F5344CB8AC3E}">
        <p14:creationId xmlns:p14="http://schemas.microsoft.com/office/powerpoint/2010/main" val="26577137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0" y="1"/>
            <a:ext cx="12192000" cy="778597"/>
          </a:xfrm>
        </p:spPr>
        <p:txBody>
          <a:bodyPr anchor="t">
            <a:normAutofit/>
          </a:bodyPr>
          <a:lstStyle/>
          <a:p>
            <a:r>
              <a:rPr lang="it-IT" sz="3200" dirty="0" smtClean="0"/>
              <a:t>2019_08_06 (1/3)    </a:t>
            </a:r>
            <a:endParaRPr lang="it-IT" sz="3200" dirty="0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344032" y="778598"/>
            <a:ext cx="11516008" cy="5966234"/>
          </a:xfrm>
        </p:spPr>
        <p:txBody>
          <a:bodyPr>
            <a:normAutofit/>
          </a:bodyPr>
          <a:lstStyle/>
          <a:p>
            <a:pPr algn="l"/>
            <a:r>
              <a:rPr lang="it-IT" b="1" dirty="0"/>
              <a:t>Campione 3 (Ø=10 cm, h= 3.9 cm, 612.8 g</a:t>
            </a:r>
            <a:r>
              <a:rPr lang="it-IT" b="1" dirty="0" smtClean="0"/>
              <a:t>). </a:t>
            </a:r>
            <a:endParaRPr lang="it-IT" b="1" dirty="0"/>
          </a:p>
          <a:p>
            <a:pPr algn="l"/>
            <a:r>
              <a:rPr lang="it-IT" dirty="0" smtClean="0"/>
              <a:t>Piastra di carico = piastra grande 2</a:t>
            </a:r>
          </a:p>
          <a:p>
            <a:pPr algn="l"/>
            <a:r>
              <a:rPr lang="it-IT" dirty="0" smtClean="0"/>
              <a:t>(10cm X 10cm), 633 g, attaccata con biadesivo</a:t>
            </a:r>
          </a:p>
          <a:p>
            <a:pPr algn="l"/>
            <a:r>
              <a:rPr lang="it-IT" b="1" dirty="0"/>
              <a:t>a1 = Accelerometro 32163 (</a:t>
            </a:r>
            <a:r>
              <a:rPr lang="it-IT" b="1" dirty="0" err="1"/>
              <a:t>attak</a:t>
            </a:r>
            <a:r>
              <a:rPr lang="it-IT" b="1" dirty="0"/>
              <a:t>).</a:t>
            </a:r>
          </a:p>
          <a:p>
            <a:pPr algn="l"/>
            <a:r>
              <a:rPr lang="it-IT" b="1" dirty="0" smtClean="0"/>
              <a:t>Punta: Metallica.</a:t>
            </a:r>
          </a:p>
          <a:p>
            <a:pPr algn="l"/>
            <a:endParaRPr lang="it-IT" b="1" dirty="0"/>
          </a:p>
          <a:p>
            <a:pPr algn="l"/>
            <a:r>
              <a:rPr lang="it-IT" b="1" dirty="0"/>
              <a:t>Campione 3 (Ø=10 cm, h= 3.9 cm, 612.8 g</a:t>
            </a:r>
            <a:r>
              <a:rPr lang="it-IT" b="1" dirty="0" smtClean="0"/>
              <a:t>). </a:t>
            </a:r>
            <a:endParaRPr lang="it-IT" b="1" dirty="0"/>
          </a:p>
          <a:p>
            <a:pPr algn="l"/>
            <a:r>
              <a:rPr lang="it-IT" dirty="0" smtClean="0"/>
              <a:t>Piastra </a:t>
            </a:r>
            <a:r>
              <a:rPr lang="it-IT" dirty="0"/>
              <a:t>di carico = piastra grande </a:t>
            </a:r>
            <a:r>
              <a:rPr lang="it-IT" dirty="0" smtClean="0"/>
              <a:t>2</a:t>
            </a:r>
            <a:endParaRPr lang="it-IT" dirty="0"/>
          </a:p>
          <a:p>
            <a:pPr algn="l"/>
            <a:r>
              <a:rPr lang="it-IT" dirty="0"/>
              <a:t>(10cm X 10cm), 633 g, attaccata con biadesivo</a:t>
            </a:r>
          </a:p>
          <a:p>
            <a:pPr algn="l"/>
            <a:r>
              <a:rPr lang="it-IT" b="1" dirty="0"/>
              <a:t>a1 = Accelerometro 32163 (</a:t>
            </a:r>
            <a:r>
              <a:rPr lang="it-IT" b="1" dirty="0" err="1"/>
              <a:t>attak</a:t>
            </a:r>
            <a:r>
              <a:rPr lang="it-IT" b="1" dirty="0"/>
              <a:t>).</a:t>
            </a:r>
          </a:p>
          <a:p>
            <a:pPr algn="l"/>
            <a:r>
              <a:rPr lang="it-IT" b="1" dirty="0" smtClean="0"/>
              <a:t>Punta</a:t>
            </a:r>
            <a:r>
              <a:rPr lang="it-IT" b="1" dirty="0"/>
              <a:t>: </a:t>
            </a:r>
            <a:r>
              <a:rPr lang="it-IT" b="1" dirty="0" smtClean="0"/>
              <a:t>Plastica.</a:t>
            </a:r>
            <a:endParaRPr lang="it-IT" b="1" dirty="0"/>
          </a:p>
          <a:p>
            <a:pPr algn="l"/>
            <a:endParaRPr lang="it-IT" b="1" dirty="0" smtClean="0"/>
          </a:p>
          <a:p>
            <a:pPr algn="l"/>
            <a:endParaRPr lang="it-IT" b="1" dirty="0"/>
          </a:p>
          <a:p>
            <a:pPr algn="l"/>
            <a:endParaRPr lang="it-IT" dirty="0" smtClean="0"/>
          </a:p>
          <a:p>
            <a:pPr algn="l"/>
            <a:endParaRPr lang="it-IT" b="1" dirty="0" smtClean="0"/>
          </a:p>
          <a:p>
            <a:pPr algn="l"/>
            <a:endParaRPr lang="it-IT" dirty="0" smtClean="0"/>
          </a:p>
          <a:p>
            <a:pPr algn="l"/>
            <a:endParaRPr lang="it-IT" dirty="0"/>
          </a:p>
          <a:p>
            <a:pPr algn="l"/>
            <a:endParaRPr lang="it-IT" dirty="0"/>
          </a:p>
          <a:p>
            <a:pPr algn="l"/>
            <a:endParaRPr lang="it-IT" dirty="0" smtClean="0"/>
          </a:p>
          <a:p>
            <a:pPr algn="l"/>
            <a:endParaRPr lang="it-IT" dirty="0" smtClean="0"/>
          </a:p>
          <a:p>
            <a:pPr algn="l"/>
            <a:endParaRPr lang="it-IT" dirty="0" smtClean="0"/>
          </a:p>
        </p:txBody>
      </p:sp>
      <p:sp>
        <p:nvSpPr>
          <p:cNvPr id="14" name="Disco magnetico 13"/>
          <p:cNvSpPr/>
          <p:nvPr/>
        </p:nvSpPr>
        <p:spPr>
          <a:xfrm>
            <a:off x="6538935" y="1557195"/>
            <a:ext cx="1674892" cy="869132"/>
          </a:xfrm>
          <a:prstGeom prst="flowChartMagneticDisk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Ovale 14"/>
          <p:cNvSpPr/>
          <p:nvPr/>
        </p:nvSpPr>
        <p:spPr>
          <a:xfrm>
            <a:off x="8722041" y="1284596"/>
            <a:ext cx="1080000" cy="1080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Stella a 4 punte 15"/>
          <p:cNvSpPr/>
          <p:nvPr/>
        </p:nvSpPr>
        <p:spPr>
          <a:xfrm>
            <a:off x="8902041" y="1464596"/>
            <a:ext cx="720000" cy="720000"/>
          </a:xfrm>
          <a:prstGeom prst="star4">
            <a:avLst>
              <a:gd name="adj" fmla="val 914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CasellaDiTesto 16"/>
          <p:cNvSpPr txBox="1"/>
          <p:nvPr/>
        </p:nvSpPr>
        <p:spPr>
          <a:xfrm>
            <a:off x="9082825" y="1228404"/>
            <a:ext cx="358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/>
              <a:t>N</a:t>
            </a:r>
            <a:endParaRPr lang="it-IT" dirty="0"/>
          </a:p>
        </p:txBody>
      </p:sp>
      <p:sp>
        <p:nvSpPr>
          <p:cNvPr id="18" name="CasellaDiTesto 17"/>
          <p:cNvSpPr txBox="1"/>
          <p:nvPr/>
        </p:nvSpPr>
        <p:spPr>
          <a:xfrm>
            <a:off x="8645771" y="1637076"/>
            <a:ext cx="358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O</a:t>
            </a:r>
          </a:p>
        </p:txBody>
      </p:sp>
      <p:sp>
        <p:nvSpPr>
          <p:cNvPr id="19" name="CasellaDiTesto 18"/>
          <p:cNvSpPr txBox="1"/>
          <p:nvPr/>
        </p:nvSpPr>
        <p:spPr>
          <a:xfrm>
            <a:off x="9565007" y="1634391"/>
            <a:ext cx="358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E</a:t>
            </a:r>
          </a:p>
        </p:txBody>
      </p:sp>
      <p:sp>
        <p:nvSpPr>
          <p:cNvPr id="20" name="CasellaDiTesto 19"/>
          <p:cNvSpPr txBox="1"/>
          <p:nvPr/>
        </p:nvSpPr>
        <p:spPr>
          <a:xfrm>
            <a:off x="9126414" y="2085264"/>
            <a:ext cx="358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S</a:t>
            </a:r>
          </a:p>
        </p:txBody>
      </p:sp>
      <p:sp>
        <p:nvSpPr>
          <p:cNvPr id="21" name="Freccia in giù 20"/>
          <p:cNvSpPr/>
          <p:nvPr/>
        </p:nvSpPr>
        <p:spPr>
          <a:xfrm>
            <a:off x="9585218" y="1260684"/>
            <a:ext cx="225018" cy="437901"/>
          </a:xfrm>
          <a:prstGeom prst="downArrow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Cubo 21"/>
          <p:cNvSpPr/>
          <p:nvPr/>
        </p:nvSpPr>
        <p:spPr>
          <a:xfrm>
            <a:off x="6229728" y="1284596"/>
            <a:ext cx="2344883" cy="622900"/>
          </a:xfrm>
          <a:prstGeom prst="cube">
            <a:avLst>
              <a:gd name="adj" fmla="val 84017"/>
            </a:avLst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Freccia in giù 22"/>
          <p:cNvSpPr/>
          <p:nvPr/>
        </p:nvSpPr>
        <p:spPr>
          <a:xfrm>
            <a:off x="7685497" y="814399"/>
            <a:ext cx="479834" cy="651850"/>
          </a:xfrm>
          <a:prstGeom prst="downArrow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Unità di visualizzazione grafica 23"/>
          <p:cNvSpPr/>
          <p:nvPr/>
        </p:nvSpPr>
        <p:spPr>
          <a:xfrm rot="16200000">
            <a:off x="7064530" y="1148827"/>
            <a:ext cx="390430" cy="335360"/>
          </a:xfrm>
          <a:prstGeom prst="flowChartDisplay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8" name="Connettore 27"/>
          <p:cNvSpPr/>
          <p:nvPr/>
        </p:nvSpPr>
        <p:spPr>
          <a:xfrm>
            <a:off x="9133007" y="1692762"/>
            <a:ext cx="252000" cy="252589"/>
          </a:xfrm>
          <a:prstGeom prst="flowChartConnector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Disco magnetico 24"/>
          <p:cNvSpPr/>
          <p:nvPr/>
        </p:nvSpPr>
        <p:spPr>
          <a:xfrm>
            <a:off x="6848195" y="4259556"/>
            <a:ext cx="1674892" cy="869132"/>
          </a:xfrm>
          <a:prstGeom prst="flowChartMagneticDisk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Ovale 25"/>
          <p:cNvSpPr/>
          <p:nvPr/>
        </p:nvSpPr>
        <p:spPr>
          <a:xfrm>
            <a:off x="9031301" y="3986957"/>
            <a:ext cx="1080000" cy="1080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7" name="Stella a 4 punte 26"/>
          <p:cNvSpPr/>
          <p:nvPr/>
        </p:nvSpPr>
        <p:spPr>
          <a:xfrm>
            <a:off x="9211301" y="4166957"/>
            <a:ext cx="720000" cy="720000"/>
          </a:xfrm>
          <a:prstGeom prst="star4">
            <a:avLst>
              <a:gd name="adj" fmla="val 914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9" name="CasellaDiTesto 28"/>
          <p:cNvSpPr txBox="1"/>
          <p:nvPr/>
        </p:nvSpPr>
        <p:spPr>
          <a:xfrm>
            <a:off x="9392085" y="3930765"/>
            <a:ext cx="358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/>
              <a:t>N</a:t>
            </a:r>
            <a:endParaRPr lang="it-IT" dirty="0"/>
          </a:p>
        </p:txBody>
      </p:sp>
      <p:sp>
        <p:nvSpPr>
          <p:cNvPr id="30" name="CasellaDiTesto 29"/>
          <p:cNvSpPr txBox="1"/>
          <p:nvPr/>
        </p:nvSpPr>
        <p:spPr>
          <a:xfrm>
            <a:off x="8955031" y="4339437"/>
            <a:ext cx="358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O</a:t>
            </a:r>
          </a:p>
        </p:txBody>
      </p:sp>
      <p:sp>
        <p:nvSpPr>
          <p:cNvPr id="31" name="CasellaDiTesto 30"/>
          <p:cNvSpPr txBox="1"/>
          <p:nvPr/>
        </p:nvSpPr>
        <p:spPr>
          <a:xfrm>
            <a:off x="9874267" y="4336752"/>
            <a:ext cx="358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E</a:t>
            </a:r>
          </a:p>
        </p:txBody>
      </p:sp>
      <p:sp>
        <p:nvSpPr>
          <p:cNvPr id="32" name="CasellaDiTesto 31"/>
          <p:cNvSpPr txBox="1"/>
          <p:nvPr/>
        </p:nvSpPr>
        <p:spPr>
          <a:xfrm>
            <a:off x="9435674" y="4787625"/>
            <a:ext cx="358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S</a:t>
            </a:r>
          </a:p>
        </p:txBody>
      </p:sp>
      <p:sp>
        <p:nvSpPr>
          <p:cNvPr id="33" name="Freccia in giù 32"/>
          <p:cNvSpPr/>
          <p:nvPr/>
        </p:nvSpPr>
        <p:spPr>
          <a:xfrm>
            <a:off x="9894478" y="3963045"/>
            <a:ext cx="225018" cy="437901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4" name="Cubo 33"/>
          <p:cNvSpPr/>
          <p:nvPr/>
        </p:nvSpPr>
        <p:spPr>
          <a:xfrm>
            <a:off x="6538988" y="3986957"/>
            <a:ext cx="2344883" cy="622900"/>
          </a:xfrm>
          <a:prstGeom prst="cube">
            <a:avLst>
              <a:gd name="adj" fmla="val 84017"/>
            </a:avLst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5" name="Freccia in giù 34"/>
          <p:cNvSpPr/>
          <p:nvPr/>
        </p:nvSpPr>
        <p:spPr>
          <a:xfrm>
            <a:off x="7994757" y="3516760"/>
            <a:ext cx="479834" cy="651850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6" name="Unità di visualizzazione grafica 35"/>
          <p:cNvSpPr/>
          <p:nvPr/>
        </p:nvSpPr>
        <p:spPr>
          <a:xfrm rot="16200000">
            <a:off x="7373790" y="3851188"/>
            <a:ext cx="390430" cy="335360"/>
          </a:xfrm>
          <a:prstGeom prst="flowChartDisplay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7" name="Connettore 36"/>
          <p:cNvSpPr/>
          <p:nvPr/>
        </p:nvSpPr>
        <p:spPr>
          <a:xfrm>
            <a:off x="9442267" y="4395123"/>
            <a:ext cx="252000" cy="252589"/>
          </a:xfrm>
          <a:prstGeom prst="flowChartConnector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6" name="Gruppo 5"/>
          <p:cNvGrpSpPr/>
          <p:nvPr/>
        </p:nvGrpSpPr>
        <p:grpSpPr>
          <a:xfrm>
            <a:off x="10186465" y="175240"/>
            <a:ext cx="1844486" cy="2150882"/>
            <a:chOff x="10186465" y="175240"/>
            <a:chExt cx="1844486" cy="2150882"/>
          </a:xfrm>
        </p:grpSpPr>
        <p:grpSp>
          <p:nvGrpSpPr>
            <p:cNvPr id="52" name="Gruppo 51"/>
            <p:cNvGrpSpPr/>
            <p:nvPr/>
          </p:nvGrpSpPr>
          <p:grpSpPr>
            <a:xfrm>
              <a:off x="10186465" y="175240"/>
              <a:ext cx="1800323" cy="2150882"/>
              <a:chOff x="10186465" y="175240"/>
              <a:chExt cx="1800323" cy="2150882"/>
            </a:xfrm>
          </p:grpSpPr>
          <p:sp>
            <p:nvSpPr>
              <p:cNvPr id="54" name="Rettangolo 53"/>
              <p:cNvSpPr/>
              <p:nvPr/>
            </p:nvSpPr>
            <p:spPr>
              <a:xfrm>
                <a:off x="10203255" y="175240"/>
                <a:ext cx="1783533" cy="215088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56" name="Unità di visualizzazione grafica 55"/>
              <p:cNvSpPr/>
              <p:nvPr/>
            </p:nvSpPr>
            <p:spPr>
              <a:xfrm rot="16200000">
                <a:off x="10277400" y="1761885"/>
                <a:ext cx="390430" cy="335360"/>
              </a:xfrm>
              <a:prstGeom prst="flowChartDisplay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59" name="CasellaDiTesto 58"/>
              <p:cNvSpPr txBox="1"/>
              <p:nvPr/>
            </p:nvSpPr>
            <p:spPr>
              <a:xfrm>
                <a:off x="10800859" y="1823654"/>
                <a:ext cx="1185929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1100" dirty="0" smtClean="0"/>
                  <a:t>Accelerometro1</a:t>
                </a:r>
                <a:endParaRPr lang="it-IT" sz="1100" dirty="0"/>
              </a:p>
            </p:txBody>
          </p:sp>
          <p:sp>
            <p:nvSpPr>
              <p:cNvPr id="60" name="CasellaDiTesto 59"/>
              <p:cNvSpPr txBox="1"/>
              <p:nvPr/>
            </p:nvSpPr>
            <p:spPr>
              <a:xfrm>
                <a:off x="10186465" y="196796"/>
                <a:ext cx="1185929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1100" b="1" dirty="0" smtClean="0"/>
                  <a:t>Legenda</a:t>
                </a:r>
                <a:endParaRPr lang="it-IT" sz="1100" b="1" dirty="0"/>
              </a:p>
            </p:txBody>
          </p:sp>
        </p:grpSp>
        <p:sp>
          <p:nvSpPr>
            <p:cNvPr id="41" name="Freccia in giù 40"/>
            <p:cNvSpPr/>
            <p:nvPr/>
          </p:nvSpPr>
          <p:spPr>
            <a:xfrm>
              <a:off x="10232698" y="564538"/>
              <a:ext cx="479834" cy="428119"/>
            </a:xfrm>
            <a:prstGeom prst="downArrow">
              <a:avLst/>
            </a:prstGeom>
            <a:solidFill>
              <a:srgbClr val="0000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42" name="CasellaDiTesto 41"/>
            <p:cNvSpPr txBox="1"/>
            <p:nvPr/>
          </p:nvSpPr>
          <p:spPr>
            <a:xfrm>
              <a:off x="10764111" y="1237003"/>
              <a:ext cx="118592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100" dirty="0" smtClean="0"/>
                <a:t>Punta di plastica</a:t>
              </a:r>
              <a:endParaRPr lang="it-IT" sz="1100" dirty="0"/>
            </a:p>
          </p:txBody>
        </p:sp>
        <p:sp>
          <p:nvSpPr>
            <p:cNvPr id="38" name="CasellaDiTesto 37"/>
            <p:cNvSpPr txBox="1"/>
            <p:nvPr/>
          </p:nvSpPr>
          <p:spPr>
            <a:xfrm>
              <a:off x="10845022" y="655201"/>
              <a:ext cx="118592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100" dirty="0" smtClean="0"/>
                <a:t>Punta metallica</a:t>
              </a:r>
              <a:endParaRPr lang="it-IT" sz="1100" dirty="0"/>
            </a:p>
          </p:txBody>
        </p:sp>
        <p:sp>
          <p:nvSpPr>
            <p:cNvPr id="39" name="Freccia in giù 38"/>
            <p:cNvSpPr/>
            <p:nvPr/>
          </p:nvSpPr>
          <p:spPr>
            <a:xfrm>
              <a:off x="10247529" y="1152261"/>
              <a:ext cx="479834" cy="428119"/>
            </a:xfrm>
            <a:prstGeom prst="downArrow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40" name="Ovale 39"/>
          <p:cNvSpPr/>
          <p:nvPr/>
        </p:nvSpPr>
        <p:spPr>
          <a:xfrm>
            <a:off x="552260" y="175240"/>
            <a:ext cx="2091351" cy="4758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smtClean="0"/>
              <a:t>Martellatore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012120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0" y="1"/>
            <a:ext cx="12192000" cy="778597"/>
          </a:xfrm>
        </p:spPr>
        <p:txBody>
          <a:bodyPr anchor="t">
            <a:normAutofit/>
          </a:bodyPr>
          <a:lstStyle/>
          <a:p>
            <a:r>
              <a:rPr lang="it-IT" sz="3200" dirty="0"/>
              <a:t>2019_08_06 </a:t>
            </a:r>
            <a:r>
              <a:rPr lang="it-IT" sz="3200" dirty="0" smtClean="0"/>
              <a:t>(2/3</a:t>
            </a:r>
            <a:r>
              <a:rPr lang="it-IT" sz="3200" dirty="0"/>
              <a:t>)    </a:t>
            </a:r>
          </a:p>
        </p:txBody>
      </p:sp>
      <p:sp>
        <p:nvSpPr>
          <p:cNvPr id="14" name="Disco magnetico 13"/>
          <p:cNvSpPr/>
          <p:nvPr/>
        </p:nvSpPr>
        <p:spPr>
          <a:xfrm>
            <a:off x="6538935" y="1557195"/>
            <a:ext cx="1674892" cy="869132"/>
          </a:xfrm>
          <a:prstGeom prst="flowChartMagneticDisk">
            <a:avLst/>
          </a:prstGeom>
          <a:blipFill>
            <a:blip r:embed="rId2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Ovale 14"/>
          <p:cNvSpPr/>
          <p:nvPr/>
        </p:nvSpPr>
        <p:spPr>
          <a:xfrm>
            <a:off x="8722041" y="1284596"/>
            <a:ext cx="1080000" cy="1080000"/>
          </a:xfrm>
          <a:prstGeom prst="ellipse">
            <a:avLst/>
          </a:prstGeom>
          <a:blipFill>
            <a:blip r:embed="rId2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Stella a 4 punte 15"/>
          <p:cNvSpPr/>
          <p:nvPr/>
        </p:nvSpPr>
        <p:spPr>
          <a:xfrm>
            <a:off x="8902041" y="1464596"/>
            <a:ext cx="720000" cy="720000"/>
          </a:xfrm>
          <a:prstGeom prst="star4">
            <a:avLst>
              <a:gd name="adj" fmla="val 914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CasellaDiTesto 16"/>
          <p:cNvSpPr txBox="1"/>
          <p:nvPr/>
        </p:nvSpPr>
        <p:spPr>
          <a:xfrm>
            <a:off x="9082825" y="1228404"/>
            <a:ext cx="358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/>
              <a:t>N</a:t>
            </a:r>
            <a:endParaRPr lang="it-IT" dirty="0"/>
          </a:p>
        </p:txBody>
      </p:sp>
      <p:sp>
        <p:nvSpPr>
          <p:cNvPr id="18" name="CasellaDiTesto 17"/>
          <p:cNvSpPr txBox="1"/>
          <p:nvPr/>
        </p:nvSpPr>
        <p:spPr>
          <a:xfrm>
            <a:off x="8645771" y="1637076"/>
            <a:ext cx="358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O</a:t>
            </a:r>
          </a:p>
        </p:txBody>
      </p:sp>
      <p:sp>
        <p:nvSpPr>
          <p:cNvPr id="19" name="CasellaDiTesto 18"/>
          <p:cNvSpPr txBox="1"/>
          <p:nvPr/>
        </p:nvSpPr>
        <p:spPr>
          <a:xfrm>
            <a:off x="9565007" y="1634391"/>
            <a:ext cx="358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E</a:t>
            </a:r>
          </a:p>
        </p:txBody>
      </p:sp>
      <p:sp>
        <p:nvSpPr>
          <p:cNvPr id="20" name="CasellaDiTesto 19"/>
          <p:cNvSpPr txBox="1"/>
          <p:nvPr/>
        </p:nvSpPr>
        <p:spPr>
          <a:xfrm>
            <a:off x="9126414" y="2085264"/>
            <a:ext cx="358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S</a:t>
            </a:r>
          </a:p>
        </p:txBody>
      </p:sp>
      <p:sp>
        <p:nvSpPr>
          <p:cNvPr id="21" name="Freccia in giù 20"/>
          <p:cNvSpPr/>
          <p:nvPr/>
        </p:nvSpPr>
        <p:spPr>
          <a:xfrm>
            <a:off x="9585218" y="1260684"/>
            <a:ext cx="225018" cy="437901"/>
          </a:xfrm>
          <a:prstGeom prst="downArrow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Cubo 21"/>
          <p:cNvSpPr/>
          <p:nvPr/>
        </p:nvSpPr>
        <p:spPr>
          <a:xfrm>
            <a:off x="6229728" y="1284596"/>
            <a:ext cx="2344883" cy="622900"/>
          </a:xfrm>
          <a:prstGeom prst="cube">
            <a:avLst>
              <a:gd name="adj" fmla="val 84017"/>
            </a:avLst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Freccia in giù 22"/>
          <p:cNvSpPr/>
          <p:nvPr/>
        </p:nvSpPr>
        <p:spPr>
          <a:xfrm>
            <a:off x="7685497" y="814399"/>
            <a:ext cx="479834" cy="651850"/>
          </a:xfrm>
          <a:prstGeom prst="downArrow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Unità di visualizzazione grafica 23"/>
          <p:cNvSpPr/>
          <p:nvPr/>
        </p:nvSpPr>
        <p:spPr>
          <a:xfrm rot="16200000">
            <a:off x="7064530" y="1148827"/>
            <a:ext cx="390430" cy="335360"/>
          </a:xfrm>
          <a:prstGeom prst="flowChartDisplay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8" name="Connettore 27"/>
          <p:cNvSpPr/>
          <p:nvPr/>
        </p:nvSpPr>
        <p:spPr>
          <a:xfrm>
            <a:off x="9133007" y="1692762"/>
            <a:ext cx="252000" cy="252589"/>
          </a:xfrm>
          <a:prstGeom prst="flowChartConnector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Sottotitolo 2"/>
          <p:cNvSpPr txBox="1">
            <a:spLocks/>
          </p:cNvSpPr>
          <p:nvPr/>
        </p:nvSpPr>
        <p:spPr>
          <a:xfrm>
            <a:off x="344032" y="778598"/>
            <a:ext cx="11516008" cy="59662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t-IT" b="1" dirty="0"/>
              <a:t>Campione </a:t>
            </a:r>
            <a:r>
              <a:rPr lang="it-IT" b="1" dirty="0" smtClean="0"/>
              <a:t>2 </a:t>
            </a:r>
            <a:r>
              <a:rPr lang="pt-BR" b="1" dirty="0"/>
              <a:t>(Ø=10 cm, h= 3 cm, 146.6 g).</a:t>
            </a:r>
            <a:endParaRPr lang="it-IT" b="1" dirty="0"/>
          </a:p>
          <a:p>
            <a:pPr algn="l"/>
            <a:r>
              <a:rPr lang="it-IT" dirty="0" smtClean="0"/>
              <a:t>Piastra di carico = piastra grande 2</a:t>
            </a:r>
          </a:p>
          <a:p>
            <a:pPr algn="l"/>
            <a:r>
              <a:rPr lang="it-IT" dirty="0" smtClean="0"/>
              <a:t>(10cm X 10cm), 633 g, attaccata con biadesivo</a:t>
            </a:r>
          </a:p>
          <a:p>
            <a:pPr algn="l"/>
            <a:r>
              <a:rPr lang="it-IT" b="1" dirty="0" smtClean="0"/>
              <a:t>a1 = Accelerometro 32163 (</a:t>
            </a:r>
            <a:r>
              <a:rPr lang="it-IT" b="1" dirty="0" err="1" smtClean="0"/>
              <a:t>attak</a:t>
            </a:r>
            <a:r>
              <a:rPr lang="it-IT" b="1" dirty="0" smtClean="0"/>
              <a:t>).</a:t>
            </a:r>
          </a:p>
          <a:p>
            <a:pPr algn="l"/>
            <a:r>
              <a:rPr lang="it-IT" b="1" dirty="0" smtClean="0"/>
              <a:t>Punta: Metallica.</a:t>
            </a:r>
          </a:p>
          <a:p>
            <a:pPr algn="l"/>
            <a:endParaRPr lang="it-IT" b="1" dirty="0" smtClean="0"/>
          </a:p>
          <a:p>
            <a:pPr algn="l"/>
            <a:r>
              <a:rPr lang="it-IT" b="1" dirty="0"/>
              <a:t>Campione </a:t>
            </a:r>
            <a:r>
              <a:rPr lang="it-IT" b="1" dirty="0" smtClean="0"/>
              <a:t>2 </a:t>
            </a:r>
            <a:r>
              <a:rPr lang="pt-BR" b="1" dirty="0"/>
              <a:t>(Ø=10 cm, h= 3 cm, 146.6 g).</a:t>
            </a:r>
            <a:endParaRPr lang="it-IT" b="1" dirty="0"/>
          </a:p>
          <a:p>
            <a:pPr algn="l"/>
            <a:r>
              <a:rPr lang="it-IT" dirty="0" smtClean="0"/>
              <a:t>Piastra di carico = piastra grande 2</a:t>
            </a:r>
          </a:p>
          <a:p>
            <a:pPr algn="l"/>
            <a:r>
              <a:rPr lang="it-IT" dirty="0" smtClean="0"/>
              <a:t>(10cm X 10cm), 633 g, attaccata con biadesivo</a:t>
            </a:r>
          </a:p>
          <a:p>
            <a:pPr algn="l"/>
            <a:r>
              <a:rPr lang="it-IT" b="1" dirty="0" smtClean="0"/>
              <a:t>a1 = Accelerometro 32163 (</a:t>
            </a:r>
            <a:r>
              <a:rPr lang="it-IT" b="1" dirty="0" err="1" smtClean="0"/>
              <a:t>attak</a:t>
            </a:r>
            <a:r>
              <a:rPr lang="it-IT" b="1" dirty="0" smtClean="0"/>
              <a:t>).</a:t>
            </a:r>
          </a:p>
          <a:p>
            <a:pPr algn="l"/>
            <a:r>
              <a:rPr lang="it-IT" b="1" dirty="0" smtClean="0"/>
              <a:t>Punta: Plastica.</a:t>
            </a:r>
          </a:p>
          <a:p>
            <a:pPr algn="l"/>
            <a:endParaRPr lang="it-IT" b="1" dirty="0" smtClean="0"/>
          </a:p>
          <a:p>
            <a:pPr algn="l"/>
            <a:endParaRPr lang="it-IT" b="1" dirty="0" smtClean="0"/>
          </a:p>
          <a:p>
            <a:pPr algn="l"/>
            <a:endParaRPr lang="it-IT" dirty="0" smtClean="0"/>
          </a:p>
          <a:p>
            <a:pPr algn="l"/>
            <a:endParaRPr lang="it-IT" b="1" dirty="0" smtClean="0"/>
          </a:p>
          <a:p>
            <a:pPr algn="l"/>
            <a:endParaRPr lang="it-IT" dirty="0" smtClean="0"/>
          </a:p>
          <a:p>
            <a:pPr algn="l"/>
            <a:endParaRPr lang="it-IT" dirty="0" smtClean="0"/>
          </a:p>
          <a:p>
            <a:pPr algn="l"/>
            <a:endParaRPr lang="it-IT" dirty="0" smtClean="0"/>
          </a:p>
          <a:p>
            <a:pPr algn="l"/>
            <a:endParaRPr lang="it-IT" dirty="0" smtClean="0"/>
          </a:p>
          <a:p>
            <a:pPr algn="l"/>
            <a:endParaRPr lang="it-IT" dirty="0" smtClean="0"/>
          </a:p>
          <a:p>
            <a:pPr algn="l"/>
            <a:endParaRPr lang="it-IT" dirty="0" smtClean="0"/>
          </a:p>
        </p:txBody>
      </p:sp>
      <p:sp>
        <p:nvSpPr>
          <p:cNvPr id="26" name="Disco magnetico 25"/>
          <p:cNvSpPr/>
          <p:nvPr/>
        </p:nvSpPr>
        <p:spPr>
          <a:xfrm>
            <a:off x="6682451" y="4424999"/>
            <a:ext cx="1674892" cy="869132"/>
          </a:xfrm>
          <a:prstGeom prst="flowChartMagneticDisk">
            <a:avLst/>
          </a:prstGeom>
          <a:blipFill>
            <a:blip r:embed="rId2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7" name="Ovale 26"/>
          <p:cNvSpPr/>
          <p:nvPr/>
        </p:nvSpPr>
        <p:spPr>
          <a:xfrm>
            <a:off x="8865557" y="4152400"/>
            <a:ext cx="1080000" cy="1080000"/>
          </a:xfrm>
          <a:prstGeom prst="ellipse">
            <a:avLst/>
          </a:prstGeom>
          <a:blipFill>
            <a:blip r:embed="rId2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9" name="Stella a 4 punte 28"/>
          <p:cNvSpPr/>
          <p:nvPr/>
        </p:nvSpPr>
        <p:spPr>
          <a:xfrm>
            <a:off x="9045557" y="4332400"/>
            <a:ext cx="720000" cy="720000"/>
          </a:xfrm>
          <a:prstGeom prst="star4">
            <a:avLst>
              <a:gd name="adj" fmla="val 914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0" name="CasellaDiTesto 29"/>
          <p:cNvSpPr txBox="1"/>
          <p:nvPr/>
        </p:nvSpPr>
        <p:spPr>
          <a:xfrm>
            <a:off x="9226341" y="4096208"/>
            <a:ext cx="358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/>
              <a:t>N</a:t>
            </a:r>
            <a:endParaRPr lang="it-IT" dirty="0"/>
          </a:p>
        </p:txBody>
      </p:sp>
      <p:sp>
        <p:nvSpPr>
          <p:cNvPr id="31" name="CasellaDiTesto 30"/>
          <p:cNvSpPr txBox="1"/>
          <p:nvPr/>
        </p:nvSpPr>
        <p:spPr>
          <a:xfrm>
            <a:off x="8789287" y="4504880"/>
            <a:ext cx="358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O</a:t>
            </a:r>
          </a:p>
        </p:txBody>
      </p:sp>
      <p:sp>
        <p:nvSpPr>
          <p:cNvPr id="32" name="CasellaDiTesto 31"/>
          <p:cNvSpPr txBox="1"/>
          <p:nvPr/>
        </p:nvSpPr>
        <p:spPr>
          <a:xfrm>
            <a:off x="9708523" y="4502195"/>
            <a:ext cx="358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E</a:t>
            </a:r>
          </a:p>
        </p:txBody>
      </p:sp>
      <p:sp>
        <p:nvSpPr>
          <p:cNvPr id="33" name="CasellaDiTesto 32"/>
          <p:cNvSpPr txBox="1"/>
          <p:nvPr/>
        </p:nvSpPr>
        <p:spPr>
          <a:xfrm>
            <a:off x="9269930" y="4953068"/>
            <a:ext cx="358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S</a:t>
            </a:r>
          </a:p>
        </p:txBody>
      </p:sp>
      <p:sp>
        <p:nvSpPr>
          <p:cNvPr id="34" name="Freccia in giù 33"/>
          <p:cNvSpPr/>
          <p:nvPr/>
        </p:nvSpPr>
        <p:spPr>
          <a:xfrm>
            <a:off x="9728734" y="4128488"/>
            <a:ext cx="225018" cy="437901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5" name="Cubo 34"/>
          <p:cNvSpPr/>
          <p:nvPr/>
        </p:nvSpPr>
        <p:spPr>
          <a:xfrm>
            <a:off x="6373244" y="4152400"/>
            <a:ext cx="2344883" cy="622900"/>
          </a:xfrm>
          <a:prstGeom prst="cube">
            <a:avLst>
              <a:gd name="adj" fmla="val 84017"/>
            </a:avLst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6" name="Freccia in giù 35"/>
          <p:cNvSpPr/>
          <p:nvPr/>
        </p:nvSpPr>
        <p:spPr>
          <a:xfrm>
            <a:off x="7829013" y="3682203"/>
            <a:ext cx="479834" cy="651850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7" name="Unità di visualizzazione grafica 36"/>
          <p:cNvSpPr/>
          <p:nvPr/>
        </p:nvSpPr>
        <p:spPr>
          <a:xfrm rot="16200000">
            <a:off x="7208046" y="4016631"/>
            <a:ext cx="390430" cy="335360"/>
          </a:xfrm>
          <a:prstGeom prst="flowChartDisplay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8" name="Connettore 37"/>
          <p:cNvSpPr/>
          <p:nvPr/>
        </p:nvSpPr>
        <p:spPr>
          <a:xfrm>
            <a:off x="9276523" y="4560566"/>
            <a:ext cx="252000" cy="252589"/>
          </a:xfrm>
          <a:prstGeom prst="flowChartConnector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46" name="Gruppo 45"/>
          <p:cNvGrpSpPr/>
          <p:nvPr/>
        </p:nvGrpSpPr>
        <p:grpSpPr>
          <a:xfrm>
            <a:off x="10186465" y="175240"/>
            <a:ext cx="1844486" cy="2150882"/>
            <a:chOff x="10186465" y="175240"/>
            <a:chExt cx="1844486" cy="2150882"/>
          </a:xfrm>
        </p:grpSpPr>
        <p:grpSp>
          <p:nvGrpSpPr>
            <p:cNvPr id="47" name="Gruppo 46"/>
            <p:cNvGrpSpPr/>
            <p:nvPr/>
          </p:nvGrpSpPr>
          <p:grpSpPr>
            <a:xfrm>
              <a:off x="10186465" y="175240"/>
              <a:ext cx="1800323" cy="2150882"/>
              <a:chOff x="10186465" y="175240"/>
              <a:chExt cx="1800323" cy="2150882"/>
            </a:xfrm>
          </p:grpSpPr>
          <p:sp>
            <p:nvSpPr>
              <p:cNvPr id="53" name="Rettangolo 52"/>
              <p:cNvSpPr/>
              <p:nvPr/>
            </p:nvSpPr>
            <p:spPr>
              <a:xfrm>
                <a:off x="10203255" y="175240"/>
                <a:ext cx="1783533" cy="215088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55" name="Unità di visualizzazione grafica 54"/>
              <p:cNvSpPr/>
              <p:nvPr/>
            </p:nvSpPr>
            <p:spPr>
              <a:xfrm rot="16200000">
                <a:off x="10277400" y="1761885"/>
                <a:ext cx="390430" cy="335360"/>
              </a:xfrm>
              <a:prstGeom prst="flowChartDisplay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57" name="CasellaDiTesto 56"/>
              <p:cNvSpPr txBox="1"/>
              <p:nvPr/>
            </p:nvSpPr>
            <p:spPr>
              <a:xfrm>
                <a:off x="10800859" y="1823654"/>
                <a:ext cx="1185929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1100" dirty="0" smtClean="0"/>
                  <a:t>Accelerometro1</a:t>
                </a:r>
                <a:endParaRPr lang="it-IT" sz="1100" dirty="0"/>
              </a:p>
            </p:txBody>
          </p:sp>
          <p:sp>
            <p:nvSpPr>
              <p:cNvPr id="58" name="CasellaDiTesto 57"/>
              <p:cNvSpPr txBox="1"/>
              <p:nvPr/>
            </p:nvSpPr>
            <p:spPr>
              <a:xfrm>
                <a:off x="10186465" y="196796"/>
                <a:ext cx="1185929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1100" b="1" dirty="0" smtClean="0"/>
                  <a:t>Legenda</a:t>
                </a:r>
                <a:endParaRPr lang="it-IT" sz="1100" b="1" dirty="0"/>
              </a:p>
            </p:txBody>
          </p:sp>
        </p:grpSp>
        <p:sp>
          <p:nvSpPr>
            <p:cNvPr id="48" name="Freccia in giù 47"/>
            <p:cNvSpPr/>
            <p:nvPr/>
          </p:nvSpPr>
          <p:spPr>
            <a:xfrm>
              <a:off x="10232698" y="564538"/>
              <a:ext cx="479834" cy="428119"/>
            </a:xfrm>
            <a:prstGeom prst="downArrow">
              <a:avLst/>
            </a:prstGeom>
            <a:solidFill>
              <a:srgbClr val="0000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49" name="CasellaDiTesto 48"/>
            <p:cNvSpPr txBox="1"/>
            <p:nvPr/>
          </p:nvSpPr>
          <p:spPr>
            <a:xfrm>
              <a:off x="10764111" y="1237003"/>
              <a:ext cx="118592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100" dirty="0" smtClean="0"/>
                <a:t>Punta di plastica</a:t>
              </a:r>
              <a:endParaRPr lang="it-IT" sz="1100" dirty="0"/>
            </a:p>
          </p:txBody>
        </p:sp>
        <p:sp>
          <p:nvSpPr>
            <p:cNvPr id="50" name="CasellaDiTesto 49"/>
            <p:cNvSpPr txBox="1"/>
            <p:nvPr/>
          </p:nvSpPr>
          <p:spPr>
            <a:xfrm>
              <a:off x="10845022" y="655201"/>
              <a:ext cx="118592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100" dirty="0" smtClean="0"/>
                <a:t>Punta metallica</a:t>
              </a:r>
              <a:endParaRPr lang="it-IT" sz="1100" dirty="0"/>
            </a:p>
          </p:txBody>
        </p:sp>
        <p:sp>
          <p:nvSpPr>
            <p:cNvPr id="51" name="Freccia in giù 50"/>
            <p:cNvSpPr/>
            <p:nvPr/>
          </p:nvSpPr>
          <p:spPr>
            <a:xfrm>
              <a:off x="10247529" y="1152261"/>
              <a:ext cx="479834" cy="428119"/>
            </a:xfrm>
            <a:prstGeom prst="downArrow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39" name="Ovale 38"/>
          <p:cNvSpPr/>
          <p:nvPr/>
        </p:nvSpPr>
        <p:spPr>
          <a:xfrm>
            <a:off x="552260" y="175240"/>
            <a:ext cx="2091351" cy="4758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smtClean="0"/>
              <a:t>Martellatore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286548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126" y="590550"/>
            <a:ext cx="11067648" cy="5262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1923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0" y="1"/>
            <a:ext cx="12192000" cy="778597"/>
          </a:xfrm>
        </p:spPr>
        <p:txBody>
          <a:bodyPr anchor="t">
            <a:normAutofit/>
          </a:bodyPr>
          <a:lstStyle/>
          <a:p>
            <a:r>
              <a:rPr lang="it-IT" sz="3200" dirty="0"/>
              <a:t>2019_08_06 </a:t>
            </a:r>
            <a:r>
              <a:rPr lang="it-IT" sz="3200" dirty="0" smtClean="0"/>
              <a:t>(3/3</a:t>
            </a:r>
            <a:r>
              <a:rPr lang="it-IT" sz="3200" dirty="0"/>
              <a:t>)   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344032" y="778598"/>
            <a:ext cx="11516008" cy="5966234"/>
          </a:xfrm>
        </p:spPr>
        <p:txBody>
          <a:bodyPr>
            <a:normAutofit/>
          </a:bodyPr>
          <a:lstStyle/>
          <a:p>
            <a:pPr algn="l"/>
            <a:r>
              <a:rPr lang="it-IT" b="1" dirty="0"/>
              <a:t>Campione 2 </a:t>
            </a:r>
            <a:r>
              <a:rPr lang="pt-BR" b="1" dirty="0"/>
              <a:t>(Ø=10 cm, h= 3 cm, 146.6 g).</a:t>
            </a:r>
            <a:endParaRPr lang="it-IT" b="1" dirty="0"/>
          </a:p>
          <a:p>
            <a:pPr algn="l"/>
            <a:r>
              <a:rPr lang="it-IT" b="1" dirty="0" smtClean="0"/>
              <a:t>Piastra di carico = mini, attaccata con????</a:t>
            </a:r>
          </a:p>
          <a:p>
            <a:pPr algn="l"/>
            <a:r>
              <a:rPr lang="it-IT" b="1" dirty="0"/>
              <a:t>a1 = Accelerometro 32163 (</a:t>
            </a:r>
            <a:r>
              <a:rPr lang="it-IT" b="1" dirty="0" err="1"/>
              <a:t>attak</a:t>
            </a:r>
            <a:r>
              <a:rPr lang="it-IT" b="1" dirty="0"/>
              <a:t>).</a:t>
            </a:r>
          </a:p>
          <a:p>
            <a:pPr algn="l"/>
            <a:r>
              <a:rPr lang="it-IT" dirty="0" smtClean="0"/>
              <a:t>Punta: Plastica.</a:t>
            </a:r>
          </a:p>
          <a:p>
            <a:pPr algn="l"/>
            <a:endParaRPr lang="it-IT" b="1" dirty="0"/>
          </a:p>
          <a:p>
            <a:pPr algn="l"/>
            <a:endParaRPr lang="it-IT" b="1" dirty="0" smtClean="0"/>
          </a:p>
          <a:p>
            <a:pPr algn="l"/>
            <a:endParaRPr lang="it-IT" b="1" dirty="0"/>
          </a:p>
          <a:p>
            <a:pPr algn="l"/>
            <a:endParaRPr lang="it-IT" dirty="0" smtClean="0"/>
          </a:p>
          <a:p>
            <a:pPr algn="l"/>
            <a:endParaRPr lang="it-IT" b="1" dirty="0" smtClean="0"/>
          </a:p>
          <a:p>
            <a:pPr algn="l"/>
            <a:endParaRPr lang="it-IT" dirty="0" smtClean="0"/>
          </a:p>
          <a:p>
            <a:pPr algn="l"/>
            <a:endParaRPr lang="it-IT" dirty="0"/>
          </a:p>
          <a:p>
            <a:pPr algn="l"/>
            <a:endParaRPr lang="it-IT" dirty="0"/>
          </a:p>
          <a:p>
            <a:pPr algn="l"/>
            <a:endParaRPr lang="it-IT" dirty="0" smtClean="0"/>
          </a:p>
          <a:p>
            <a:pPr algn="l"/>
            <a:endParaRPr lang="it-IT" dirty="0" smtClean="0"/>
          </a:p>
          <a:p>
            <a:pPr algn="l"/>
            <a:endParaRPr lang="it-IT" dirty="0" smtClean="0"/>
          </a:p>
        </p:txBody>
      </p:sp>
      <p:sp>
        <p:nvSpPr>
          <p:cNvPr id="25" name="Disco magnetico 24"/>
          <p:cNvSpPr/>
          <p:nvPr/>
        </p:nvSpPr>
        <p:spPr>
          <a:xfrm>
            <a:off x="6538935" y="1557195"/>
            <a:ext cx="1674892" cy="869132"/>
          </a:xfrm>
          <a:prstGeom prst="flowChartMagneticDisk">
            <a:avLst/>
          </a:prstGeom>
          <a:blipFill>
            <a:blip r:embed="rId2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Ovale 25"/>
          <p:cNvSpPr/>
          <p:nvPr/>
        </p:nvSpPr>
        <p:spPr>
          <a:xfrm>
            <a:off x="8722041" y="1284596"/>
            <a:ext cx="1080000" cy="1080000"/>
          </a:xfrm>
          <a:prstGeom prst="ellipse">
            <a:avLst/>
          </a:prstGeom>
          <a:blipFill>
            <a:blip r:embed="rId2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7" name="Stella a 4 punte 26"/>
          <p:cNvSpPr/>
          <p:nvPr/>
        </p:nvSpPr>
        <p:spPr>
          <a:xfrm>
            <a:off x="8902041" y="1464596"/>
            <a:ext cx="720000" cy="720000"/>
          </a:xfrm>
          <a:prstGeom prst="star4">
            <a:avLst>
              <a:gd name="adj" fmla="val 914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9" name="CasellaDiTesto 28"/>
          <p:cNvSpPr txBox="1"/>
          <p:nvPr/>
        </p:nvSpPr>
        <p:spPr>
          <a:xfrm>
            <a:off x="9082825" y="1228404"/>
            <a:ext cx="358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/>
              <a:t>N</a:t>
            </a:r>
            <a:endParaRPr lang="it-IT" dirty="0"/>
          </a:p>
        </p:txBody>
      </p:sp>
      <p:sp>
        <p:nvSpPr>
          <p:cNvPr id="30" name="CasellaDiTesto 29"/>
          <p:cNvSpPr txBox="1"/>
          <p:nvPr/>
        </p:nvSpPr>
        <p:spPr>
          <a:xfrm>
            <a:off x="8645771" y="1637076"/>
            <a:ext cx="358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O</a:t>
            </a:r>
          </a:p>
        </p:txBody>
      </p:sp>
      <p:sp>
        <p:nvSpPr>
          <p:cNvPr id="31" name="CasellaDiTesto 30"/>
          <p:cNvSpPr txBox="1"/>
          <p:nvPr/>
        </p:nvSpPr>
        <p:spPr>
          <a:xfrm>
            <a:off x="9565007" y="1634391"/>
            <a:ext cx="358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E</a:t>
            </a:r>
          </a:p>
        </p:txBody>
      </p:sp>
      <p:sp>
        <p:nvSpPr>
          <p:cNvPr id="32" name="CasellaDiTesto 31"/>
          <p:cNvSpPr txBox="1"/>
          <p:nvPr/>
        </p:nvSpPr>
        <p:spPr>
          <a:xfrm>
            <a:off x="9126414" y="2085264"/>
            <a:ext cx="358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S</a:t>
            </a:r>
          </a:p>
        </p:txBody>
      </p:sp>
      <p:sp>
        <p:nvSpPr>
          <p:cNvPr id="33" name="Freccia in giù 32"/>
          <p:cNvSpPr/>
          <p:nvPr/>
        </p:nvSpPr>
        <p:spPr>
          <a:xfrm>
            <a:off x="9585218" y="1260684"/>
            <a:ext cx="225018" cy="437901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6" name="Unità di visualizzazione grafica 35"/>
          <p:cNvSpPr/>
          <p:nvPr/>
        </p:nvSpPr>
        <p:spPr>
          <a:xfrm rot="16200000">
            <a:off x="7064530" y="1296916"/>
            <a:ext cx="390430" cy="335360"/>
          </a:xfrm>
          <a:prstGeom prst="flowChartDisplay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7" name="Connettore 36"/>
          <p:cNvSpPr/>
          <p:nvPr/>
        </p:nvSpPr>
        <p:spPr>
          <a:xfrm>
            <a:off x="9133007" y="1692762"/>
            <a:ext cx="252000" cy="252589"/>
          </a:xfrm>
          <a:prstGeom prst="flowChartConnector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38" name="Gruppo 37"/>
          <p:cNvGrpSpPr/>
          <p:nvPr/>
        </p:nvGrpSpPr>
        <p:grpSpPr>
          <a:xfrm>
            <a:off x="10186465" y="175240"/>
            <a:ext cx="1832945" cy="2150882"/>
            <a:chOff x="10186465" y="175240"/>
            <a:chExt cx="1832945" cy="2150882"/>
          </a:xfrm>
        </p:grpSpPr>
        <p:grpSp>
          <p:nvGrpSpPr>
            <p:cNvPr id="39" name="Gruppo 38"/>
            <p:cNvGrpSpPr/>
            <p:nvPr/>
          </p:nvGrpSpPr>
          <p:grpSpPr>
            <a:xfrm>
              <a:off x="10186465" y="175240"/>
              <a:ext cx="1832945" cy="2150882"/>
              <a:chOff x="10186465" y="175240"/>
              <a:chExt cx="1832945" cy="2150882"/>
            </a:xfrm>
          </p:grpSpPr>
          <p:sp>
            <p:nvSpPr>
              <p:cNvPr id="46" name="Rettangolo 45"/>
              <p:cNvSpPr/>
              <p:nvPr/>
            </p:nvSpPr>
            <p:spPr>
              <a:xfrm>
                <a:off x="10203255" y="175240"/>
                <a:ext cx="1783533" cy="215088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47" name="Unità di visualizzazione grafica 46"/>
              <p:cNvSpPr/>
              <p:nvPr/>
            </p:nvSpPr>
            <p:spPr>
              <a:xfrm rot="16200000">
                <a:off x="10310022" y="1175976"/>
                <a:ext cx="390430" cy="335360"/>
              </a:xfrm>
              <a:prstGeom prst="flowChartDisplay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48" name="CasellaDiTesto 47"/>
              <p:cNvSpPr txBox="1"/>
              <p:nvPr/>
            </p:nvSpPr>
            <p:spPr>
              <a:xfrm>
                <a:off x="10833481" y="1237745"/>
                <a:ext cx="1185929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1100" dirty="0" smtClean="0"/>
                  <a:t>Accelerometro1</a:t>
                </a:r>
                <a:endParaRPr lang="it-IT" sz="1100" dirty="0"/>
              </a:p>
            </p:txBody>
          </p:sp>
          <p:sp>
            <p:nvSpPr>
              <p:cNvPr id="49" name="CasellaDiTesto 48"/>
              <p:cNvSpPr txBox="1"/>
              <p:nvPr/>
            </p:nvSpPr>
            <p:spPr>
              <a:xfrm>
                <a:off x="10186465" y="196796"/>
                <a:ext cx="1185929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1100" b="1" dirty="0" smtClean="0"/>
                  <a:t>Legenda</a:t>
                </a:r>
                <a:endParaRPr lang="it-IT" sz="1100" b="1" dirty="0"/>
              </a:p>
            </p:txBody>
          </p:sp>
        </p:grpSp>
        <p:sp>
          <p:nvSpPr>
            <p:cNvPr id="43" name="CasellaDiTesto 42"/>
            <p:cNvSpPr txBox="1"/>
            <p:nvPr/>
          </p:nvSpPr>
          <p:spPr>
            <a:xfrm>
              <a:off x="10796733" y="651094"/>
              <a:ext cx="118592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100" dirty="0" smtClean="0"/>
                <a:t>Punta di plastica</a:t>
              </a:r>
              <a:endParaRPr lang="it-IT" sz="1100" dirty="0"/>
            </a:p>
          </p:txBody>
        </p:sp>
        <p:sp>
          <p:nvSpPr>
            <p:cNvPr id="45" name="Freccia in giù 44"/>
            <p:cNvSpPr/>
            <p:nvPr/>
          </p:nvSpPr>
          <p:spPr>
            <a:xfrm>
              <a:off x="10280151" y="566352"/>
              <a:ext cx="479834" cy="428119"/>
            </a:xfrm>
            <a:prstGeom prst="downArrow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5" name="Ovale 4"/>
          <p:cNvSpPr/>
          <p:nvPr/>
        </p:nvSpPr>
        <p:spPr>
          <a:xfrm>
            <a:off x="552260" y="175240"/>
            <a:ext cx="2091351" cy="4758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smtClean="0"/>
              <a:t>Martellatore</a:t>
            </a:r>
            <a:endParaRPr lang="it-IT" dirty="0"/>
          </a:p>
        </p:txBody>
      </p:sp>
      <p:sp>
        <p:nvSpPr>
          <p:cNvPr id="28" name="Cubo 27"/>
          <p:cNvSpPr/>
          <p:nvPr/>
        </p:nvSpPr>
        <p:spPr>
          <a:xfrm>
            <a:off x="7435230" y="1554012"/>
            <a:ext cx="561314" cy="230860"/>
          </a:xfrm>
          <a:prstGeom prst="cube">
            <a:avLst>
              <a:gd name="adj" fmla="val 84017"/>
            </a:avLst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5" name="Freccia in giù 34"/>
          <p:cNvSpPr/>
          <p:nvPr/>
        </p:nvSpPr>
        <p:spPr>
          <a:xfrm>
            <a:off x="7524515" y="1007961"/>
            <a:ext cx="479834" cy="651850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0" name="Cubo 39"/>
          <p:cNvSpPr/>
          <p:nvPr/>
        </p:nvSpPr>
        <p:spPr>
          <a:xfrm>
            <a:off x="10283383" y="1859063"/>
            <a:ext cx="561314" cy="230860"/>
          </a:xfrm>
          <a:prstGeom prst="cube">
            <a:avLst>
              <a:gd name="adj" fmla="val 84017"/>
            </a:avLst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1" name="CasellaDiTesto 40"/>
          <p:cNvSpPr txBox="1"/>
          <p:nvPr/>
        </p:nvSpPr>
        <p:spPr>
          <a:xfrm>
            <a:off x="10874718" y="1814546"/>
            <a:ext cx="118592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dirty="0" smtClean="0"/>
              <a:t>Piastra di carico mini</a:t>
            </a:r>
            <a:endParaRPr lang="it-IT" sz="1100" dirty="0"/>
          </a:p>
        </p:txBody>
      </p:sp>
    </p:spTree>
    <p:extLst>
      <p:ext uri="{BB962C8B-B14F-4D97-AF65-F5344CB8AC3E}">
        <p14:creationId xmlns:p14="http://schemas.microsoft.com/office/powerpoint/2010/main" val="761665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0" y="1"/>
            <a:ext cx="12192000" cy="778597"/>
          </a:xfrm>
        </p:spPr>
        <p:txBody>
          <a:bodyPr anchor="t">
            <a:normAutofit/>
          </a:bodyPr>
          <a:lstStyle/>
          <a:p>
            <a:r>
              <a:rPr lang="it-IT" sz="3200" dirty="0" smtClean="0"/>
              <a:t>2019_08_07   </a:t>
            </a:r>
            <a:endParaRPr lang="it-IT" sz="3200" dirty="0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344032" y="778598"/>
            <a:ext cx="11516008" cy="5966234"/>
          </a:xfrm>
        </p:spPr>
        <p:txBody>
          <a:bodyPr>
            <a:normAutofit fontScale="70000" lnSpcReduction="20000"/>
          </a:bodyPr>
          <a:lstStyle/>
          <a:p>
            <a:pPr algn="l"/>
            <a:r>
              <a:rPr lang="it-IT" b="1" dirty="0"/>
              <a:t>Campione 1 (Ø=0.099 m, h=0,027 m, 392.6 g) </a:t>
            </a:r>
          </a:p>
          <a:p>
            <a:pPr algn="l"/>
            <a:r>
              <a:rPr lang="it-IT" b="1" dirty="0" smtClean="0"/>
              <a:t>Piastra di carico = Mini, </a:t>
            </a:r>
            <a:r>
              <a:rPr lang="it-IT" b="1" dirty="0"/>
              <a:t>attaccata con????</a:t>
            </a:r>
          </a:p>
          <a:p>
            <a:pPr algn="l"/>
            <a:r>
              <a:rPr lang="it-IT" dirty="0" smtClean="0"/>
              <a:t>a1 </a:t>
            </a:r>
            <a:r>
              <a:rPr lang="it-IT" dirty="0"/>
              <a:t>= Accelerometro 32163 (</a:t>
            </a:r>
            <a:r>
              <a:rPr lang="it-IT" dirty="0" err="1" smtClean="0"/>
              <a:t>attak</a:t>
            </a:r>
            <a:r>
              <a:rPr lang="it-IT" dirty="0" smtClean="0"/>
              <a:t>).</a:t>
            </a:r>
            <a:endParaRPr lang="it-IT" dirty="0"/>
          </a:p>
          <a:p>
            <a:pPr algn="l"/>
            <a:r>
              <a:rPr lang="it-IT" dirty="0" smtClean="0"/>
              <a:t>Punta: Plastica.</a:t>
            </a:r>
          </a:p>
          <a:p>
            <a:pPr algn="l"/>
            <a:endParaRPr lang="it-IT" b="1" dirty="0" smtClean="0"/>
          </a:p>
          <a:p>
            <a:pPr algn="l"/>
            <a:r>
              <a:rPr lang="it-IT" b="1" dirty="0"/>
              <a:t>Campione 2 (Ø=0.097 m, h=0,031 m, 146.1 g) </a:t>
            </a:r>
          </a:p>
          <a:p>
            <a:pPr algn="l"/>
            <a:r>
              <a:rPr lang="it-IT" b="1" dirty="0" smtClean="0"/>
              <a:t>Piastra </a:t>
            </a:r>
            <a:r>
              <a:rPr lang="it-IT" b="1" dirty="0"/>
              <a:t>di carico = Mini, attaccata con????</a:t>
            </a:r>
          </a:p>
          <a:p>
            <a:pPr algn="l"/>
            <a:r>
              <a:rPr lang="it-IT" dirty="0" smtClean="0"/>
              <a:t>a1 </a:t>
            </a:r>
            <a:r>
              <a:rPr lang="it-IT" dirty="0"/>
              <a:t>= Accelerometro 32163 (</a:t>
            </a:r>
            <a:r>
              <a:rPr lang="it-IT" dirty="0" err="1" smtClean="0"/>
              <a:t>attak</a:t>
            </a:r>
            <a:r>
              <a:rPr lang="it-IT" dirty="0" smtClean="0"/>
              <a:t>).</a:t>
            </a:r>
            <a:endParaRPr lang="it-IT" dirty="0"/>
          </a:p>
          <a:p>
            <a:pPr algn="l"/>
            <a:r>
              <a:rPr lang="it-IT" dirty="0" smtClean="0"/>
              <a:t>Punta</a:t>
            </a:r>
            <a:r>
              <a:rPr lang="it-IT" dirty="0"/>
              <a:t>: Plastica.</a:t>
            </a:r>
          </a:p>
          <a:p>
            <a:pPr algn="l"/>
            <a:endParaRPr lang="it-IT" b="1" dirty="0" smtClean="0"/>
          </a:p>
          <a:p>
            <a:pPr algn="l"/>
            <a:r>
              <a:rPr lang="it-IT" b="1" dirty="0"/>
              <a:t>Campione 3 (Ø=10 cm, h= 3.9 cm, 612.8 g). </a:t>
            </a:r>
          </a:p>
          <a:p>
            <a:pPr algn="l"/>
            <a:r>
              <a:rPr lang="it-IT" b="1" dirty="0" smtClean="0"/>
              <a:t>Piastra </a:t>
            </a:r>
            <a:r>
              <a:rPr lang="it-IT" b="1" dirty="0"/>
              <a:t>di carico = Mini, attaccata con????</a:t>
            </a:r>
          </a:p>
          <a:p>
            <a:pPr algn="l"/>
            <a:r>
              <a:rPr lang="it-IT" dirty="0" smtClean="0"/>
              <a:t>a1 </a:t>
            </a:r>
            <a:r>
              <a:rPr lang="it-IT" dirty="0"/>
              <a:t>= Accelerometro 32163 (</a:t>
            </a:r>
            <a:r>
              <a:rPr lang="it-IT" dirty="0" err="1" smtClean="0"/>
              <a:t>attak</a:t>
            </a:r>
            <a:r>
              <a:rPr lang="it-IT" dirty="0" smtClean="0"/>
              <a:t>).</a:t>
            </a:r>
            <a:endParaRPr lang="it-IT" dirty="0"/>
          </a:p>
          <a:p>
            <a:pPr algn="l"/>
            <a:r>
              <a:rPr lang="it-IT" dirty="0" smtClean="0"/>
              <a:t>Punta</a:t>
            </a:r>
            <a:r>
              <a:rPr lang="it-IT" dirty="0"/>
              <a:t>: Plastica.</a:t>
            </a:r>
          </a:p>
          <a:p>
            <a:pPr algn="l"/>
            <a:endParaRPr lang="it-IT" b="1" dirty="0" smtClean="0"/>
          </a:p>
          <a:p>
            <a:pPr algn="l"/>
            <a:r>
              <a:rPr lang="it-IT" b="1" dirty="0" err="1" smtClean="0"/>
              <a:t>Slab</a:t>
            </a:r>
            <a:r>
              <a:rPr lang="it-IT" b="1" dirty="0"/>
              <a:t> </a:t>
            </a:r>
            <a:r>
              <a:rPr lang="it-IT" b="1" dirty="0" smtClean="0"/>
              <a:t>AC (</a:t>
            </a:r>
            <a:r>
              <a:rPr lang="it-IT" b="1" dirty="0" err="1" smtClean="0"/>
              <a:t>Asphalt</a:t>
            </a:r>
            <a:r>
              <a:rPr lang="it-IT" b="1" dirty="0" smtClean="0"/>
              <a:t> Concrete).</a:t>
            </a:r>
          </a:p>
          <a:p>
            <a:pPr algn="l"/>
            <a:r>
              <a:rPr lang="it-IT" b="1" dirty="0" smtClean="0"/>
              <a:t>Piastra di carico = grande 1 (10cmx10cm) </a:t>
            </a:r>
            <a:r>
              <a:rPr lang="it-IT" b="1" dirty="0"/>
              <a:t>617.5 g, , attaccata </a:t>
            </a:r>
            <a:r>
              <a:rPr lang="it-IT" b="1" dirty="0" smtClean="0"/>
              <a:t>con ???? </a:t>
            </a:r>
          </a:p>
          <a:p>
            <a:pPr algn="l"/>
            <a:r>
              <a:rPr lang="it-IT" dirty="0" smtClean="0"/>
              <a:t>a1 </a:t>
            </a:r>
            <a:r>
              <a:rPr lang="it-IT" dirty="0"/>
              <a:t>= Accelerometro 32163 (</a:t>
            </a:r>
            <a:r>
              <a:rPr lang="it-IT" dirty="0" err="1" smtClean="0"/>
              <a:t>attak</a:t>
            </a:r>
            <a:r>
              <a:rPr lang="it-IT" dirty="0" smtClean="0"/>
              <a:t>).</a:t>
            </a:r>
            <a:endParaRPr lang="it-IT" dirty="0"/>
          </a:p>
          <a:p>
            <a:pPr algn="l"/>
            <a:r>
              <a:rPr lang="it-IT" dirty="0" smtClean="0"/>
              <a:t>Punta</a:t>
            </a:r>
            <a:r>
              <a:rPr lang="it-IT" dirty="0"/>
              <a:t>: Plastica.</a:t>
            </a:r>
          </a:p>
          <a:p>
            <a:pPr algn="l"/>
            <a:endParaRPr lang="it-IT" b="1" dirty="0"/>
          </a:p>
          <a:p>
            <a:pPr algn="l"/>
            <a:endParaRPr lang="it-IT" b="1" dirty="0" smtClean="0"/>
          </a:p>
          <a:p>
            <a:pPr algn="l"/>
            <a:endParaRPr lang="it-IT" b="1" dirty="0"/>
          </a:p>
          <a:p>
            <a:pPr algn="l"/>
            <a:endParaRPr lang="it-IT" b="1" dirty="0" smtClean="0"/>
          </a:p>
          <a:p>
            <a:pPr algn="l"/>
            <a:endParaRPr lang="it-IT" b="1" dirty="0"/>
          </a:p>
          <a:p>
            <a:pPr algn="l"/>
            <a:endParaRPr lang="it-IT" dirty="0" smtClean="0"/>
          </a:p>
          <a:p>
            <a:pPr algn="l"/>
            <a:endParaRPr lang="it-IT" b="1" dirty="0" smtClean="0"/>
          </a:p>
          <a:p>
            <a:pPr algn="l"/>
            <a:endParaRPr lang="it-IT" dirty="0" smtClean="0"/>
          </a:p>
          <a:p>
            <a:pPr algn="l"/>
            <a:endParaRPr lang="it-IT" dirty="0"/>
          </a:p>
          <a:p>
            <a:pPr algn="l"/>
            <a:endParaRPr lang="it-IT" dirty="0"/>
          </a:p>
          <a:p>
            <a:pPr algn="l"/>
            <a:endParaRPr lang="it-IT" dirty="0" smtClean="0"/>
          </a:p>
          <a:p>
            <a:pPr algn="l"/>
            <a:endParaRPr lang="it-IT" dirty="0" smtClean="0"/>
          </a:p>
          <a:p>
            <a:pPr algn="l"/>
            <a:endParaRPr lang="it-IT" dirty="0" smtClean="0"/>
          </a:p>
        </p:txBody>
      </p:sp>
      <p:grpSp>
        <p:nvGrpSpPr>
          <p:cNvPr id="38" name="Gruppo 37"/>
          <p:cNvGrpSpPr/>
          <p:nvPr/>
        </p:nvGrpSpPr>
        <p:grpSpPr>
          <a:xfrm>
            <a:off x="10186465" y="175240"/>
            <a:ext cx="1832945" cy="2150882"/>
            <a:chOff x="10186465" y="175240"/>
            <a:chExt cx="1832945" cy="2150882"/>
          </a:xfrm>
        </p:grpSpPr>
        <p:grpSp>
          <p:nvGrpSpPr>
            <p:cNvPr id="39" name="Gruppo 38"/>
            <p:cNvGrpSpPr/>
            <p:nvPr/>
          </p:nvGrpSpPr>
          <p:grpSpPr>
            <a:xfrm>
              <a:off x="10186465" y="175240"/>
              <a:ext cx="1832945" cy="2150882"/>
              <a:chOff x="10186465" y="175240"/>
              <a:chExt cx="1832945" cy="2150882"/>
            </a:xfrm>
          </p:grpSpPr>
          <p:sp>
            <p:nvSpPr>
              <p:cNvPr id="46" name="Rettangolo 45"/>
              <p:cNvSpPr/>
              <p:nvPr/>
            </p:nvSpPr>
            <p:spPr>
              <a:xfrm>
                <a:off x="10203255" y="175240"/>
                <a:ext cx="1783533" cy="215088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47" name="Unità di visualizzazione grafica 46"/>
              <p:cNvSpPr/>
              <p:nvPr/>
            </p:nvSpPr>
            <p:spPr>
              <a:xfrm rot="16200000">
                <a:off x="10310022" y="1175976"/>
                <a:ext cx="390430" cy="335360"/>
              </a:xfrm>
              <a:prstGeom prst="flowChartDisplay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48" name="CasellaDiTesto 47"/>
              <p:cNvSpPr txBox="1"/>
              <p:nvPr/>
            </p:nvSpPr>
            <p:spPr>
              <a:xfrm>
                <a:off x="10833481" y="1237745"/>
                <a:ext cx="1185929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1100" dirty="0" smtClean="0"/>
                  <a:t>Accelerometro1</a:t>
                </a:r>
                <a:endParaRPr lang="it-IT" sz="1100" dirty="0"/>
              </a:p>
            </p:txBody>
          </p:sp>
          <p:sp>
            <p:nvSpPr>
              <p:cNvPr id="49" name="CasellaDiTesto 48"/>
              <p:cNvSpPr txBox="1"/>
              <p:nvPr/>
            </p:nvSpPr>
            <p:spPr>
              <a:xfrm>
                <a:off x="10186465" y="196796"/>
                <a:ext cx="1185929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1100" b="1" dirty="0" smtClean="0"/>
                  <a:t>Legenda</a:t>
                </a:r>
                <a:endParaRPr lang="it-IT" sz="1100" b="1" dirty="0"/>
              </a:p>
            </p:txBody>
          </p:sp>
        </p:grpSp>
        <p:sp>
          <p:nvSpPr>
            <p:cNvPr id="43" name="CasellaDiTesto 42"/>
            <p:cNvSpPr txBox="1"/>
            <p:nvPr/>
          </p:nvSpPr>
          <p:spPr>
            <a:xfrm>
              <a:off x="10796733" y="651094"/>
              <a:ext cx="118592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100" dirty="0" smtClean="0"/>
                <a:t>Punta di plastica</a:t>
              </a:r>
              <a:endParaRPr lang="it-IT" sz="1100" dirty="0"/>
            </a:p>
          </p:txBody>
        </p:sp>
        <p:sp>
          <p:nvSpPr>
            <p:cNvPr id="45" name="Freccia in giù 44"/>
            <p:cNvSpPr/>
            <p:nvPr/>
          </p:nvSpPr>
          <p:spPr>
            <a:xfrm>
              <a:off x="10280151" y="566352"/>
              <a:ext cx="479834" cy="428119"/>
            </a:xfrm>
            <a:prstGeom prst="downArrow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24" name="Disco magnetico 23"/>
          <p:cNvSpPr/>
          <p:nvPr/>
        </p:nvSpPr>
        <p:spPr>
          <a:xfrm>
            <a:off x="6237305" y="1024737"/>
            <a:ext cx="1674892" cy="869132"/>
          </a:xfrm>
          <a:prstGeom prst="flowChartMagneticDisk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8" name="Ovale 27"/>
          <p:cNvSpPr/>
          <p:nvPr/>
        </p:nvSpPr>
        <p:spPr>
          <a:xfrm>
            <a:off x="8420411" y="752138"/>
            <a:ext cx="1080000" cy="1080000"/>
          </a:xfrm>
          <a:prstGeom prst="ellipse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0" name="Stella a 4 punte 39"/>
          <p:cNvSpPr/>
          <p:nvPr/>
        </p:nvSpPr>
        <p:spPr>
          <a:xfrm>
            <a:off x="8600411" y="932138"/>
            <a:ext cx="720000" cy="720000"/>
          </a:xfrm>
          <a:prstGeom prst="star4">
            <a:avLst>
              <a:gd name="adj" fmla="val 914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1" name="CasellaDiTesto 40"/>
          <p:cNvSpPr txBox="1"/>
          <p:nvPr/>
        </p:nvSpPr>
        <p:spPr>
          <a:xfrm>
            <a:off x="8781195" y="695946"/>
            <a:ext cx="358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/>
              <a:t>N</a:t>
            </a:r>
            <a:endParaRPr lang="it-IT" dirty="0"/>
          </a:p>
        </p:txBody>
      </p:sp>
      <p:sp>
        <p:nvSpPr>
          <p:cNvPr id="42" name="CasellaDiTesto 41"/>
          <p:cNvSpPr txBox="1"/>
          <p:nvPr/>
        </p:nvSpPr>
        <p:spPr>
          <a:xfrm>
            <a:off x="8344141" y="1104618"/>
            <a:ext cx="358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O</a:t>
            </a:r>
          </a:p>
        </p:txBody>
      </p:sp>
      <p:sp>
        <p:nvSpPr>
          <p:cNvPr id="44" name="CasellaDiTesto 43"/>
          <p:cNvSpPr txBox="1"/>
          <p:nvPr/>
        </p:nvSpPr>
        <p:spPr>
          <a:xfrm>
            <a:off x="9263377" y="1101933"/>
            <a:ext cx="358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E</a:t>
            </a:r>
          </a:p>
        </p:txBody>
      </p:sp>
      <p:sp>
        <p:nvSpPr>
          <p:cNvPr id="50" name="CasellaDiTesto 49"/>
          <p:cNvSpPr txBox="1"/>
          <p:nvPr/>
        </p:nvSpPr>
        <p:spPr>
          <a:xfrm>
            <a:off x="8824784" y="1552806"/>
            <a:ext cx="358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S</a:t>
            </a:r>
          </a:p>
        </p:txBody>
      </p:sp>
      <p:sp>
        <p:nvSpPr>
          <p:cNvPr id="51" name="Freccia in giù 50"/>
          <p:cNvSpPr/>
          <p:nvPr/>
        </p:nvSpPr>
        <p:spPr>
          <a:xfrm>
            <a:off x="9283588" y="728226"/>
            <a:ext cx="225018" cy="437901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5" name="Connettore 54"/>
          <p:cNvSpPr/>
          <p:nvPr/>
        </p:nvSpPr>
        <p:spPr>
          <a:xfrm>
            <a:off x="8831377" y="1160304"/>
            <a:ext cx="252000" cy="252589"/>
          </a:xfrm>
          <a:prstGeom prst="flowChartConnector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6" name="Disco magnetico 55"/>
          <p:cNvSpPr/>
          <p:nvPr/>
        </p:nvSpPr>
        <p:spPr>
          <a:xfrm>
            <a:off x="6237305" y="2573355"/>
            <a:ext cx="1674892" cy="869132"/>
          </a:xfrm>
          <a:prstGeom prst="flowChartMagneticDisk">
            <a:avLst/>
          </a:prstGeom>
          <a:blipFill>
            <a:blip r:embed="rId2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0" name="Ovale 59"/>
          <p:cNvSpPr/>
          <p:nvPr/>
        </p:nvSpPr>
        <p:spPr>
          <a:xfrm>
            <a:off x="8549272" y="2240666"/>
            <a:ext cx="1080000" cy="1080000"/>
          </a:xfrm>
          <a:prstGeom prst="ellipse">
            <a:avLst/>
          </a:prstGeom>
          <a:blipFill>
            <a:blip r:embed="rId2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1" name="Stella a 4 punte 60"/>
          <p:cNvSpPr/>
          <p:nvPr/>
        </p:nvSpPr>
        <p:spPr>
          <a:xfrm>
            <a:off x="8729272" y="2420666"/>
            <a:ext cx="720000" cy="720000"/>
          </a:xfrm>
          <a:prstGeom prst="star4">
            <a:avLst>
              <a:gd name="adj" fmla="val 914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2" name="CasellaDiTesto 61"/>
          <p:cNvSpPr txBox="1"/>
          <p:nvPr/>
        </p:nvSpPr>
        <p:spPr>
          <a:xfrm>
            <a:off x="8910056" y="2184474"/>
            <a:ext cx="358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/>
              <a:t>N</a:t>
            </a:r>
            <a:endParaRPr lang="it-IT" dirty="0"/>
          </a:p>
        </p:txBody>
      </p:sp>
      <p:sp>
        <p:nvSpPr>
          <p:cNvPr id="63" name="CasellaDiTesto 62"/>
          <p:cNvSpPr txBox="1"/>
          <p:nvPr/>
        </p:nvSpPr>
        <p:spPr>
          <a:xfrm>
            <a:off x="8473002" y="2593146"/>
            <a:ext cx="358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O</a:t>
            </a:r>
          </a:p>
        </p:txBody>
      </p:sp>
      <p:sp>
        <p:nvSpPr>
          <p:cNvPr id="64" name="CasellaDiTesto 63"/>
          <p:cNvSpPr txBox="1"/>
          <p:nvPr/>
        </p:nvSpPr>
        <p:spPr>
          <a:xfrm>
            <a:off x="9392238" y="2590461"/>
            <a:ext cx="358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E</a:t>
            </a:r>
          </a:p>
        </p:txBody>
      </p:sp>
      <p:sp>
        <p:nvSpPr>
          <p:cNvPr id="65" name="CasellaDiTesto 64"/>
          <p:cNvSpPr txBox="1"/>
          <p:nvPr/>
        </p:nvSpPr>
        <p:spPr>
          <a:xfrm>
            <a:off x="8953645" y="3041334"/>
            <a:ext cx="358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S</a:t>
            </a:r>
          </a:p>
        </p:txBody>
      </p:sp>
      <p:sp>
        <p:nvSpPr>
          <p:cNvPr id="66" name="Freccia in giù 65"/>
          <p:cNvSpPr/>
          <p:nvPr/>
        </p:nvSpPr>
        <p:spPr>
          <a:xfrm>
            <a:off x="9412449" y="2216754"/>
            <a:ext cx="225018" cy="437901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7" name="Connettore 66"/>
          <p:cNvSpPr/>
          <p:nvPr/>
        </p:nvSpPr>
        <p:spPr>
          <a:xfrm>
            <a:off x="8970343" y="2666209"/>
            <a:ext cx="252000" cy="252589"/>
          </a:xfrm>
          <a:prstGeom prst="flowChartConnector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8" name="Disco magnetico 67"/>
          <p:cNvSpPr/>
          <p:nvPr/>
        </p:nvSpPr>
        <p:spPr>
          <a:xfrm>
            <a:off x="6269126" y="4153525"/>
            <a:ext cx="1674892" cy="869132"/>
          </a:xfrm>
          <a:prstGeom prst="flowChartMagneticDisk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2" name="Ovale 71"/>
          <p:cNvSpPr/>
          <p:nvPr/>
        </p:nvSpPr>
        <p:spPr>
          <a:xfrm>
            <a:off x="8581093" y="3820836"/>
            <a:ext cx="1080000" cy="1080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3" name="Stella a 4 punte 72"/>
          <p:cNvSpPr/>
          <p:nvPr/>
        </p:nvSpPr>
        <p:spPr>
          <a:xfrm>
            <a:off x="8761093" y="4000836"/>
            <a:ext cx="720000" cy="720000"/>
          </a:xfrm>
          <a:prstGeom prst="star4">
            <a:avLst>
              <a:gd name="adj" fmla="val 914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4" name="CasellaDiTesto 73"/>
          <p:cNvSpPr txBox="1"/>
          <p:nvPr/>
        </p:nvSpPr>
        <p:spPr>
          <a:xfrm>
            <a:off x="8941877" y="3764644"/>
            <a:ext cx="358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/>
              <a:t>N</a:t>
            </a:r>
            <a:endParaRPr lang="it-IT" dirty="0"/>
          </a:p>
        </p:txBody>
      </p:sp>
      <p:sp>
        <p:nvSpPr>
          <p:cNvPr id="75" name="CasellaDiTesto 74"/>
          <p:cNvSpPr txBox="1"/>
          <p:nvPr/>
        </p:nvSpPr>
        <p:spPr>
          <a:xfrm>
            <a:off x="8504823" y="4173316"/>
            <a:ext cx="358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O</a:t>
            </a:r>
          </a:p>
        </p:txBody>
      </p:sp>
      <p:sp>
        <p:nvSpPr>
          <p:cNvPr id="76" name="CasellaDiTesto 75"/>
          <p:cNvSpPr txBox="1"/>
          <p:nvPr/>
        </p:nvSpPr>
        <p:spPr>
          <a:xfrm>
            <a:off x="9424059" y="4170631"/>
            <a:ext cx="358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E</a:t>
            </a:r>
          </a:p>
        </p:txBody>
      </p:sp>
      <p:sp>
        <p:nvSpPr>
          <p:cNvPr id="77" name="CasellaDiTesto 76"/>
          <p:cNvSpPr txBox="1"/>
          <p:nvPr/>
        </p:nvSpPr>
        <p:spPr>
          <a:xfrm>
            <a:off x="8985466" y="4621504"/>
            <a:ext cx="358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S</a:t>
            </a:r>
          </a:p>
        </p:txBody>
      </p:sp>
      <p:sp>
        <p:nvSpPr>
          <p:cNvPr id="78" name="Freccia in giù 77"/>
          <p:cNvSpPr/>
          <p:nvPr/>
        </p:nvSpPr>
        <p:spPr>
          <a:xfrm>
            <a:off x="9444270" y="3796924"/>
            <a:ext cx="225018" cy="437901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9" name="Connettore 78"/>
          <p:cNvSpPr/>
          <p:nvPr/>
        </p:nvSpPr>
        <p:spPr>
          <a:xfrm>
            <a:off x="9002164" y="4246379"/>
            <a:ext cx="252000" cy="252589"/>
          </a:xfrm>
          <a:prstGeom prst="flowChartConnector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2" name="Unità di visualizzazione grafica 81"/>
          <p:cNvSpPr/>
          <p:nvPr/>
        </p:nvSpPr>
        <p:spPr>
          <a:xfrm rot="16200000">
            <a:off x="6782459" y="839912"/>
            <a:ext cx="390430" cy="335360"/>
          </a:xfrm>
          <a:prstGeom prst="flowChartDisplay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5" name="Unità di visualizzazione grafica 84"/>
          <p:cNvSpPr/>
          <p:nvPr/>
        </p:nvSpPr>
        <p:spPr>
          <a:xfrm rot="16200000">
            <a:off x="6743677" y="2294513"/>
            <a:ext cx="390430" cy="335360"/>
          </a:xfrm>
          <a:prstGeom prst="flowChartDisplay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8" name="Unità di visualizzazione grafica 87"/>
          <p:cNvSpPr/>
          <p:nvPr/>
        </p:nvSpPr>
        <p:spPr>
          <a:xfrm rot="16200000">
            <a:off x="6745125" y="3894232"/>
            <a:ext cx="390430" cy="335360"/>
          </a:xfrm>
          <a:prstGeom prst="flowChartDisplay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9" name="Ovale 88"/>
          <p:cNvSpPr/>
          <p:nvPr/>
        </p:nvSpPr>
        <p:spPr>
          <a:xfrm>
            <a:off x="552260" y="175240"/>
            <a:ext cx="2091351" cy="4758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smtClean="0"/>
              <a:t>Martellatore</a:t>
            </a:r>
            <a:endParaRPr lang="it-IT" dirty="0"/>
          </a:p>
        </p:txBody>
      </p:sp>
      <p:sp>
        <p:nvSpPr>
          <p:cNvPr id="52" name="Cubo 51"/>
          <p:cNvSpPr/>
          <p:nvPr/>
        </p:nvSpPr>
        <p:spPr>
          <a:xfrm>
            <a:off x="7153744" y="1050699"/>
            <a:ext cx="561314" cy="230860"/>
          </a:xfrm>
          <a:prstGeom prst="cube">
            <a:avLst>
              <a:gd name="adj" fmla="val 84017"/>
            </a:avLst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1" name="Freccia in giù 80"/>
          <p:cNvSpPr/>
          <p:nvPr/>
        </p:nvSpPr>
        <p:spPr>
          <a:xfrm>
            <a:off x="7231308" y="519460"/>
            <a:ext cx="479834" cy="651850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3" name="Cubo 52"/>
          <p:cNvSpPr/>
          <p:nvPr/>
        </p:nvSpPr>
        <p:spPr>
          <a:xfrm>
            <a:off x="7113408" y="2573541"/>
            <a:ext cx="561314" cy="230860"/>
          </a:xfrm>
          <a:prstGeom prst="cube">
            <a:avLst>
              <a:gd name="adj" fmla="val 84017"/>
            </a:avLst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4" name="Freccia in giù 83"/>
          <p:cNvSpPr/>
          <p:nvPr/>
        </p:nvSpPr>
        <p:spPr>
          <a:xfrm>
            <a:off x="7154148" y="1994785"/>
            <a:ext cx="479834" cy="651850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4" name="Cubo 53"/>
          <p:cNvSpPr/>
          <p:nvPr/>
        </p:nvSpPr>
        <p:spPr>
          <a:xfrm>
            <a:off x="7113408" y="4172904"/>
            <a:ext cx="561314" cy="230860"/>
          </a:xfrm>
          <a:prstGeom prst="cube">
            <a:avLst>
              <a:gd name="adj" fmla="val 84017"/>
            </a:avLst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7" name="Freccia in giù 86"/>
          <p:cNvSpPr/>
          <p:nvPr/>
        </p:nvSpPr>
        <p:spPr>
          <a:xfrm>
            <a:off x="7202141" y="3650862"/>
            <a:ext cx="479834" cy="651850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7" name="Cubo 56"/>
          <p:cNvSpPr/>
          <p:nvPr/>
        </p:nvSpPr>
        <p:spPr>
          <a:xfrm>
            <a:off x="6493624" y="5195137"/>
            <a:ext cx="4022398" cy="1627881"/>
          </a:xfrm>
          <a:prstGeom prst="cube">
            <a:avLst>
              <a:gd name="adj" fmla="val 84017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8" name="Cubo 57"/>
          <p:cNvSpPr/>
          <p:nvPr/>
        </p:nvSpPr>
        <p:spPr>
          <a:xfrm>
            <a:off x="7136959" y="5702540"/>
            <a:ext cx="2344883" cy="622900"/>
          </a:xfrm>
          <a:prstGeom prst="cube">
            <a:avLst>
              <a:gd name="adj" fmla="val 8401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9" name="Freccia in giù 58"/>
          <p:cNvSpPr/>
          <p:nvPr/>
        </p:nvSpPr>
        <p:spPr>
          <a:xfrm>
            <a:off x="8309400" y="5351429"/>
            <a:ext cx="479834" cy="651850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9" name="Unità di visualizzazione grafica 68"/>
          <p:cNvSpPr/>
          <p:nvPr/>
        </p:nvSpPr>
        <p:spPr>
          <a:xfrm rot="16200000">
            <a:off x="7740486" y="5646182"/>
            <a:ext cx="390430" cy="335360"/>
          </a:xfrm>
          <a:prstGeom prst="flowChartDisplay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0" name="Cubo 69"/>
          <p:cNvSpPr/>
          <p:nvPr/>
        </p:nvSpPr>
        <p:spPr>
          <a:xfrm>
            <a:off x="10283383" y="1859063"/>
            <a:ext cx="561314" cy="230860"/>
          </a:xfrm>
          <a:prstGeom prst="cube">
            <a:avLst>
              <a:gd name="adj" fmla="val 84017"/>
            </a:avLst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1" name="CasellaDiTesto 70"/>
          <p:cNvSpPr txBox="1"/>
          <p:nvPr/>
        </p:nvSpPr>
        <p:spPr>
          <a:xfrm>
            <a:off x="10874718" y="1814546"/>
            <a:ext cx="118592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dirty="0" smtClean="0"/>
              <a:t>Piastra di carico mini</a:t>
            </a:r>
            <a:endParaRPr lang="it-IT" sz="1100" dirty="0"/>
          </a:p>
        </p:txBody>
      </p:sp>
    </p:spTree>
    <p:extLst>
      <p:ext uri="{BB962C8B-B14F-4D97-AF65-F5344CB8AC3E}">
        <p14:creationId xmlns:p14="http://schemas.microsoft.com/office/powerpoint/2010/main" val="1750640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Cubo 69"/>
          <p:cNvSpPr/>
          <p:nvPr/>
        </p:nvSpPr>
        <p:spPr>
          <a:xfrm>
            <a:off x="5706604" y="829108"/>
            <a:ext cx="3706583" cy="1073208"/>
          </a:xfrm>
          <a:prstGeom prst="cube">
            <a:avLst>
              <a:gd name="adj" fmla="val 56662"/>
            </a:avLst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0" y="1"/>
            <a:ext cx="12192000" cy="778597"/>
          </a:xfrm>
        </p:spPr>
        <p:txBody>
          <a:bodyPr anchor="t">
            <a:normAutofit/>
          </a:bodyPr>
          <a:lstStyle/>
          <a:p>
            <a:r>
              <a:rPr lang="it-IT" sz="3200" dirty="0" smtClean="0"/>
              <a:t>2019_08_21   </a:t>
            </a:r>
            <a:endParaRPr lang="it-IT" sz="3200" dirty="0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344032" y="778598"/>
            <a:ext cx="11516008" cy="5966234"/>
          </a:xfrm>
        </p:spPr>
        <p:txBody>
          <a:bodyPr>
            <a:normAutofit fontScale="55000" lnSpcReduction="20000"/>
          </a:bodyPr>
          <a:lstStyle/>
          <a:p>
            <a:pPr algn="l"/>
            <a:r>
              <a:rPr lang="it-IT" b="1" dirty="0" smtClean="0"/>
              <a:t>Piastra di carico su spugna </a:t>
            </a:r>
          </a:p>
          <a:p>
            <a:pPr algn="l"/>
            <a:r>
              <a:rPr lang="it-IT" b="1" dirty="0" smtClean="0"/>
              <a:t>Piastra </a:t>
            </a:r>
            <a:r>
              <a:rPr lang="it-IT" b="1" dirty="0"/>
              <a:t>di </a:t>
            </a:r>
            <a:r>
              <a:rPr lang="it-IT" b="1" dirty="0" smtClean="0"/>
              <a:t>carico = piastra </a:t>
            </a:r>
            <a:r>
              <a:rPr lang="it-IT" b="1" dirty="0"/>
              <a:t>grande 2</a:t>
            </a:r>
            <a:r>
              <a:rPr lang="it-IT" dirty="0"/>
              <a:t> </a:t>
            </a:r>
          </a:p>
          <a:p>
            <a:pPr algn="l"/>
            <a:r>
              <a:rPr lang="it-IT" dirty="0"/>
              <a:t>(10cm X 10cm), 624.9 </a:t>
            </a:r>
            <a:r>
              <a:rPr lang="it-IT" dirty="0" smtClean="0"/>
              <a:t>g, attaccata </a:t>
            </a:r>
            <a:r>
              <a:rPr lang="it-IT" dirty="0"/>
              <a:t>con biadesivo</a:t>
            </a:r>
          </a:p>
          <a:p>
            <a:pPr algn="l"/>
            <a:r>
              <a:rPr lang="it-IT" dirty="0"/>
              <a:t>a2 = Accelerometro 352C03 (magnete).</a:t>
            </a:r>
          </a:p>
          <a:p>
            <a:pPr algn="l"/>
            <a:r>
              <a:rPr lang="it-IT" dirty="0" smtClean="0"/>
              <a:t>Punta: </a:t>
            </a:r>
            <a:r>
              <a:rPr lang="it-IT" dirty="0"/>
              <a:t>metallica</a:t>
            </a:r>
            <a:r>
              <a:rPr lang="it-IT" dirty="0" smtClean="0"/>
              <a:t>.</a:t>
            </a:r>
          </a:p>
          <a:p>
            <a:pPr algn="l"/>
            <a:endParaRPr lang="it-IT" b="1" dirty="0" smtClean="0"/>
          </a:p>
          <a:p>
            <a:pPr algn="l"/>
            <a:r>
              <a:rPr lang="it-IT" b="1" dirty="0"/>
              <a:t>Piastra di carico su </a:t>
            </a:r>
            <a:r>
              <a:rPr lang="it-IT" b="1" dirty="0" smtClean="0"/>
              <a:t>pavimento  </a:t>
            </a:r>
            <a:endParaRPr lang="it-IT" b="1" dirty="0"/>
          </a:p>
          <a:p>
            <a:pPr algn="l"/>
            <a:r>
              <a:rPr lang="it-IT" b="1" dirty="0"/>
              <a:t>Piastra di carico = piastra grande 2</a:t>
            </a:r>
            <a:r>
              <a:rPr lang="it-IT" dirty="0"/>
              <a:t> </a:t>
            </a:r>
          </a:p>
          <a:p>
            <a:pPr algn="l"/>
            <a:r>
              <a:rPr lang="it-IT" dirty="0"/>
              <a:t>(10cm X 10cm), 624.9 g</a:t>
            </a:r>
            <a:r>
              <a:rPr lang="it-IT" dirty="0" smtClean="0"/>
              <a:t>, </a:t>
            </a:r>
            <a:r>
              <a:rPr lang="it-IT" dirty="0"/>
              <a:t>attaccata con biadesivo</a:t>
            </a:r>
          </a:p>
          <a:p>
            <a:pPr algn="l"/>
            <a:r>
              <a:rPr lang="it-IT" dirty="0"/>
              <a:t>a2 = Accelerometro 352C03 (magnete).</a:t>
            </a:r>
          </a:p>
          <a:p>
            <a:pPr algn="l"/>
            <a:r>
              <a:rPr lang="it-IT" dirty="0" smtClean="0"/>
              <a:t>Punta</a:t>
            </a:r>
            <a:r>
              <a:rPr lang="it-IT" dirty="0"/>
              <a:t>: metallica</a:t>
            </a:r>
            <a:r>
              <a:rPr lang="it-IT" dirty="0" smtClean="0"/>
              <a:t>.</a:t>
            </a:r>
            <a:endParaRPr lang="it-IT" dirty="0"/>
          </a:p>
          <a:p>
            <a:pPr algn="l"/>
            <a:endParaRPr lang="it-IT" b="1" dirty="0" smtClean="0"/>
          </a:p>
          <a:p>
            <a:pPr algn="l"/>
            <a:r>
              <a:rPr lang="it-IT" b="1" dirty="0" smtClean="0"/>
              <a:t>Pavimento  </a:t>
            </a:r>
            <a:endParaRPr lang="it-IT" b="1" dirty="0"/>
          </a:p>
          <a:p>
            <a:pPr algn="l"/>
            <a:r>
              <a:rPr lang="it-IT" dirty="0" smtClean="0"/>
              <a:t>a2 </a:t>
            </a:r>
            <a:r>
              <a:rPr lang="it-IT" dirty="0"/>
              <a:t>= Accelerometro 352C03 </a:t>
            </a:r>
            <a:r>
              <a:rPr lang="it-IT" dirty="0" smtClean="0"/>
              <a:t>????.</a:t>
            </a:r>
            <a:endParaRPr lang="it-IT" dirty="0"/>
          </a:p>
          <a:p>
            <a:pPr algn="l"/>
            <a:r>
              <a:rPr lang="it-IT" dirty="0" smtClean="0"/>
              <a:t>Punta</a:t>
            </a:r>
            <a:r>
              <a:rPr lang="it-IT" dirty="0"/>
              <a:t>: metallica</a:t>
            </a:r>
            <a:r>
              <a:rPr lang="it-IT" dirty="0" smtClean="0"/>
              <a:t>.</a:t>
            </a:r>
            <a:endParaRPr lang="it-IT" dirty="0"/>
          </a:p>
          <a:p>
            <a:pPr algn="l"/>
            <a:endParaRPr lang="it-IT" b="1" dirty="0" smtClean="0"/>
          </a:p>
          <a:p>
            <a:pPr algn="l"/>
            <a:r>
              <a:rPr lang="it-IT" b="1" dirty="0" err="1" smtClean="0"/>
              <a:t>Slab</a:t>
            </a:r>
            <a:r>
              <a:rPr lang="it-IT" b="1" dirty="0" smtClean="0"/>
              <a:t>  AC</a:t>
            </a:r>
          </a:p>
          <a:p>
            <a:pPr algn="l"/>
            <a:r>
              <a:rPr lang="it-IT" b="1" dirty="0" smtClean="0"/>
              <a:t>Piastra </a:t>
            </a:r>
            <a:r>
              <a:rPr lang="it-IT" b="1" dirty="0"/>
              <a:t>di carico = piastra grande 2</a:t>
            </a:r>
            <a:r>
              <a:rPr lang="it-IT" dirty="0"/>
              <a:t> </a:t>
            </a:r>
          </a:p>
          <a:p>
            <a:pPr algn="l"/>
            <a:r>
              <a:rPr lang="it-IT" dirty="0"/>
              <a:t>(10cm X 10cm), 624.9 g</a:t>
            </a:r>
            <a:r>
              <a:rPr lang="it-IT" dirty="0" smtClean="0"/>
              <a:t>, </a:t>
            </a:r>
            <a:r>
              <a:rPr lang="it-IT" dirty="0"/>
              <a:t>attaccata con biadesivo</a:t>
            </a:r>
          </a:p>
          <a:p>
            <a:pPr algn="l"/>
            <a:r>
              <a:rPr lang="it-IT" dirty="0"/>
              <a:t>a2 = Accelerometro 352C03 (magnete).</a:t>
            </a:r>
          </a:p>
          <a:p>
            <a:pPr algn="l"/>
            <a:r>
              <a:rPr lang="it-IT" dirty="0" smtClean="0"/>
              <a:t>Punta</a:t>
            </a:r>
            <a:r>
              <a:rPr lang="it-IT" dirty="0"/>
              <a:t>: metallica</a:t>
            </a:r>
            <a:r>
              <a:rPr lang="it-IT" dirty="0" smtClean="0"/>
              <a:t>.</a:t>
            </a:r>
            <a:endParaRPr lang="it-IT" dirty="0"/>
          </a:p>
          <a:p>
            <a:pPr algn="l"/>
            <a:endParaRPr lang="it-IT" b="1" dirty="0"/>
          </a:p>
          <a:p>
            <a:pPr algn="l"/>
            <a:endParaRPr lang="it-IT" b="1" dirty="0" smtClean="0"/>
          </a:p>
          <a:p>
            <a:pPr algn="l"/>
            <a:endParaRPr lang="it-IT" b="1" dirty="0"/>
          </a:p>
          <a:p>
            <a:pPr algn="l"/>
            <a:endParaRPr lang="it-IT" b="1" dirty="0" smtClean="0"/>
          </a:p>
          <a:p>
            <a:pPr algn="l"/>
            <a:endParaRPr lang="it-IT" b="1" dirty="0"/>
          </a:p>
          <a:p>
            <a:pPr algn="l"/>
            <a:endParaRPr lang="it-IT" dirty="0" smtClean="0"/>
          </a:p>
          <a:p>
            <a:pPr algn="l"/>
            <a:endParaRPr lang="it-IT" b="1" dirty="0" smtClean="0"/>
          </a:p>
          <a:p>
            <a:pPr algn="l"/>
            <a:endParaRPr lang="it-IT" dirty="0" smtClean="0"/>
          </a:p>
          <a:p>
            <a:pPr algn="l"/>
            <a:endParaRPr lang="it-IT" dirty="0"/>
          </a:p>
          <a:p>
            <a:pPr algn="l"/>
            <a:endParaRPr lang="it-IT" dirty="0"/>
          </a:p>
          <a:p>
            <a:pPr algn="l"/>
            <a:endParaRPr lang="it-IT" dirty="0" smtClean="0"/>
          </a:p>
          <a:p>
            <a:pPr algn="l"/>
            <a:endParaRPr lang="it-IT" dirty="0" smtClean="0"/>
          </a:p>
          <a:p>
            <a:pPr algn="l"/>
            <a:endParaRPr lang="it-IT" dirty="0" smtClean="0"/>
          </a:p>
        </p:txBody>
      </p:sp>
      <p:grpSp>
        <p:nvGrpSpPr>
          <p:cNvPr id="38" name="Gruppo 37"/>
          <p:cNvGrpSpPr/>
          <p:nvPr/>
        </p:nvGrpSpPr>
        <p:grpSpPr>
          <a:xfrm>
            <a:off x="10186465" y="175240"/>
            <a:ext cx="1832945" cy="2150882"/>
            <a:chOff x="10186465" y="175240"/>
            <a:chExt cx="1832945" cy="2150882"/>
          </a:xfrm>
        </p:grpSpPr>
        <p:grpSp>
          <p:nvGrpSpPr>
            <p:cNvPr id="39" name="Gruppo 38"/>
            <p:cNvGrpSpPr/>
            <p:nvPr/>
          </p:nvGrpSpPr>
          <p:grpSpPr>
            <a:xfrm>
              <a:off x="10186465" y="175240"/>
              <a:ext cx="1832945" cy="2150882"/>
              <a:chOff x="10186465" y="175240"/>
              <a:chExt cx="1832945" cy="2150882"/>
            </a:xfrm>
          </p:grpSpPr>
          <p:sp>
            <p:nvSpPr>
              <p:cNvPr id="46" name="Rettangolo 45"/>
              <p:cNvSpPr/>
              <p:nvPr/>
            </p:nvSpPr>
            <p:spPr>
              <a:xfrm>
                <a:off x="10203255" y="175240"/>
                <a:ext cx="1783533" cy="215088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47" name="Unità di visualizzazione grafica 46"/>
              <p:cNvSpPr/>
              <p:nvPr/>
            </p:nvSpPr>
            <p:spPr>
              <a:xfrm rot="16200000">
                <a:off x="10310022" y="1175976"/>
                <a:ext cx="390430" cy="335360"/>
              </a:xfrm>
              <a:prstGeom prst="flowChartDisplay">
                <a:avLst/>
              </a:pr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48" name="CasellaDiTesto 47"/>
              <p:cNvSpPr txBox="1"/>
              <p:nvPr/>
            </p:nvSpPr>
            <p:spPr>
              <a:xfrm>
                <a:off x="10833481" y="1237745"/>
                <a:ext cx="1185929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1100" dirty="0" smtClean="0"/>
                  <a:t>Accelerometro2</a:t>
                </a:r>
                <a:endParaRPr lang="it-IT" sz="1100" dirty="0"/>
              </a:p>
            </p:txBody>
          </p:sp>
          <p:sp>
            <p:nvSpPr>
              <p:cNvPr id="49" name="CasellaDiTesto 48"/>
              <p:cNvSpPr txBox="1"/>
              <p:nvPr/>
            </p:nvSpPr>
            <p:spPr>
              <a:xfrm>
                <a:off x="10186465" y="196796"/>
                <a:ext cx="1185929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1100" b="1" dirty="0" smtClean="0"/>
                  <a:t>Legenda</a:t>
                </a:r>
                <a:endParaRPr lang="it-IT" sz="1100" b="1" dirty="0"/>
              </a:p>
            </p:txBody>
          </p:sp>
        </p:grpSp>
        <p:sp>
          <p:nvSpPr>
            <p:cNvPr id="43" name="CasellaDiTesto 42"/>
            <p:cNvSpPr txBox="1"/>
            <p:nvPr/>
          </p:nvSpPr>
          <p:spPr>
            <a:xfrm>
              <a:off x="10796733" y="651094"/>
              <a:ext cx="118592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100" dirty="0" smtClean="0"/>
                <a:t>Punta metallica</a:t>
              </a:r>
              <a:endParaRPr lang="it-IT" sz="1100" dirty="0"/>
            </a:p>
          </p:txBody>
        </p:sp>
        <p:sp>
          <p:nvSpPr>
            <p:cNvPr id="45" name="Freccia in giù 44"/>
            <p:cNvSpPr/>
            <p:nvPr/>
          </p:nvSpPr>
          <p:spPr>
            <a:xfrm>
              <a:off x="10280151" y="566352"/>
              <a:ext cx="479834" cy="428119"/>
            </a:xfrm>
            <a:prstGeom prst="downArrow">
              <a:avLst/>
            </a:prstGeom>
            <a:solidFill>
              <a:srgbClr val="0000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52" name="Cubo 51"/>
          <p:cNvSpPr/>
          <p:nvPr/>
        </p:nvSpPr>
        <p:spPr>
          <a:xfrm>
            <a:off x="6336238" y="765532"/>
            <a:ext cx="2344883" cy="622900"/>
          </a:xfrm>
          <a:prstGeom prst="cube">
            <a:avLst>
              <a:gd name="adj" fmla="val 84017"/>
            </a:avLst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3" name="Freccia in giù 52"/>
          <p:cNvSpPr/>
          <p:nvPr/>
        </p:nvSpPr>
        <p:spPr>
          <a:xfrm>
            <a:off x="7792007" y="433333"/>
            <a:ext cx="479834" cy="513851"/>
          </a:xfrm>
          <a:prstGeom prst="downArrow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4" name="Unità di visualizzazione grafica 53"/>
          <p:cNvSpPr/>
          <p:nvPr/>
        </p:nvSpPr>
        <p:spPr>
          <a:xfrm rot="16200000">
            <a:off x="7171040" y="629763"/>
            <a:ext cx="390430" cy="335360"/>
          </a:xfrm>
          <a:prstGeom prst="flowChartDisplay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7" name="Cubo 56"/>
          <p:cNvSpPr/>
          <p:nvPr/>
        </p:nvSpPr>
        <p:spPr>
          <a:xfrm>
            <a:off x="5350565" y="4988352"/>
            <a:ext cx="4022398" cy="1627881"/>
          </a:xfrm>
          <a:prstGeom prst="cube">
            <a:avLst>
              <a:gd name="adj" fmla="val 84017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8" name="Cubo 57"/>
          <p:cNvSpPr/>
          <p:nvPr/>
        </p:nvSpPr>
        <p:spPr>
          <a:xfrm>
            <a:off x="5993900" y="5495755"/>
            <a:ext cx="2344883" cy="622900"/>
          </a:xfrm>
          <a:prstGeom prst="cube">
            <a:avLst>
              <a:gd name="adj" fmla="val 84017"/>
            </a:avLst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9" name="Freccia in giù 58"/>
          <p:cNvSpPr/>
          <p:nvPr/>
        </p:nvSpPr>
        <p:spPr>
          <a:xfrm>
            <a:off x="7449669" y="5025558"/>
            <a:ext cx="479834" cy="651850"/>
          </a:xfrm>
          <a:prstGeom prst="downArrow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9" name="Unità di visualizzazione grafica 68"/>
          <p:cNvSpPr/>
          <p:nvPr/>
        </p:nvSpPr>
        <p:spPr>
          <a:xfrm rot="16200000">
            <a:off x="6845174" y="5367342"/>
            <a:ext cx="390430" cy="335360"/>
          </a:xfrm>
          <a:prstGeom prst="flowChartDisplay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1" name="Cubo 70"/>
          <p:cNvSpPr/>
          <p:nvPr/>
        </p:nvSpPr>
        <p:spPr>
          <a:xfrm>
            <a:off x="6164067" y="2290734"/>
            <a:ext cx="2344883" cy="622900"/>
          </a:xfrm>
          <a:prstGeom prst="cube">
            <a:avLst>
              <a:gd name="adj" fmla="val 84017"/>
            </a:avLst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9" name="Freccia in giù 88"/>
          <p:cNvSpPr/>
          <p:nvPr/>
        </p:nvSpPr>
        <p:spPr>
          <a:xfrm>
            <a:off x="7619836" y="1945847"/>
            <a:ext cx="479834" cy="526539"/>
          </a:xfrm>
          <a:prstGeom prst="downArrow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0" name="Unità di visualizzazione grafica 89"/>
          <p:cNvSpPr/>
          <p:nvPr/>
        </p:nvSpPr>
        <p:spPr>
          <a:xfrm rot="16200000">
            <a:off x="6998869" y="2154965"/>
            <a:ext cx="390430" cy="335360"/>
          </a:xfrm>
          <a:prstGeom prst="flowChartDisplay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1" name="Freccia in giù 90"/>
          <p:cNvSpPr/>
          <p:nvPr/>
        </p:nvSpPr>
        <p:spPr>
          <a:xfrm>
            <a:off x="7449669" y="3474978"/>
            <a:ext cx="479834" cy="651850"/>
          </a:xfrm>
          <a:prstGeom prst="downArrow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2" name="Unità di visualizzazione grafica 91"/>
          <p:cNvSpPr/>
          <p:nvPr/>
        </p:nvSpPr>
        <p:spPr>
          <a:xfrm rot="16200000">
            <a:off x="6889854" y="3769461"/>
            <a:ext cx="390430" cy="335360"/>
          </a:xfrm>
          <a:prstGeom prst="flowChartDisplay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5" name="Connettore diritto 4"/>
          <p:cNvCxnSpPr/>
          <p:nvPr/>
        </p:nvCxnSpPr>
        <p:spPr>
          <a:xfrm flipV="1">
            <a:off x="6195764" y="4136627"/>
            <a:ext cx="2507810" cy="653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Ovale 92"/>
          <p:cNvSpPr/>
          <p:nvPr/>
        </p:nvSpPr>
        <p:spPr>
          <a:xfrm>
            <a:off x="552260" y="175240"/>
            <a:ext cx="2091351" cy="4758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smtClean="0"/>
              <a:t>Martellatore</a:t>
            </a:r>
            <a:endParaRPr lang="it-IT" dirty="0"/>
          </a:p>
        </p:txBody>
      </p:sp>
      <p:sp>
        <p:nvSpPr>
          <p:cNvPr id="27" name="Cubo 26"/>
          <p:cNvSpPr/>
          <p:nvPr/>
        </p:nvSpPr>
        <p:spPr>
          <a:xfrm>
            <a:off x="10275524" y="1819547"/>
            <a:ext cx="557957" cy="370488"/>
          </a:xfrm>
          <a:prstGeom prst="cube">
            <a:avLst>
              <a:gd name="adj" fmla="val 42873"/>
            </a:avLst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8" name="CasellaDiTesto 27"/>
          <p:cNvSpPr txBox="1"/>
          <p:nvPr/>
        </p:nvSpPr>
        <p:spPr>
          <a:xfrm>
            <a:off x="10884630" y="1865820"/>
            <a:ext cx="11859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dirty="0" smtClean="0"/>
              <a:t>Spugna</a:t>
            </a:r>
            <a:endParaRPr lang="it-IT" sz="1100" dirty="0"/>
          </a:p>
        </p:txBody>
      </p:sp>
    </p:spTree>
    <p:extLst>
      <p:ext uri="{BB962C8B-B14F-4D97-AF65-F5344CB8AC3E}">
        <p14:creationId xmlns:p14="http://schemas.microsoft.com/office/powerpoint/2010/main" val="4216094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0" y="1"/>
            <a:ext cx="12192000" cy="778597"/>
          </a:xfrm>
        </p:spPr>
        <p:txBody>
          <a:bodyPr anchor="t">
            <a:normAutofit/>
          </a:bodyPr>
          <a:lstStyle/>
          <a:p>
            <a:r>
              <a:rPr lang="it-IT" sz="3200" dirty="0" smtClean="0"/>
              <a:t>2019_08_23   </a:t>
            </a:r>
            <a:endParaRPr lang="it-IT" sz="3200" dirty="0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344032" y="778598"/>
            <a:ext cx="11516008" cy="5966234"/>
          </a:xfrm>
        </p:spPr>
        <p:txBody>
          <a:bodyPr>
            <a:normAutofit/>
          </a:bodyPr>
          <a:lstStyle/>
          <a:p>
            <a:pPr algn="l"/>
            <a:r>
              <a:rPr lang="it-IT" b="1" dirty="0" err="1" smtClean="0"/>
              <a:t>Slab</a:t>
            </a:r>
            <a:r>
              <a:rPr lang="it-IT" b="1" dirty="0" smtClean="0"/>
              <a:t> AC </a:t>
            </a:r>
          </a:p>
          <a:p>
            <a:pPr algn="l"/>
            <a:r>
              <a:rPr lang="it-IT" dirty="0" smtClean="0"/>
              <a:t>Piastra </a:t>
            </a:r>
            <a:r>
              <a:rPr lang="it-IT" dirty="0"/>
              <a:t>di carico = piastra grande 2 </a:t>
            </a:r>
          </a:p>
          <a:p>
            <a:pPr algn="l"/>
            <a:r>
              <a:rPr lang="it-IT" dirty="0"/>
              <a:t>(10cm X 10cm), 624.9 </a:t>
            </a:r>
            <a:r>
              <a:rPr lang="it-IT" dirty="0" smtClean="0"/>
              <a:t>g, attaccata </a:t>
            </a:r>
            <a:r>
              <a:rPr lang="it-IT" dirty="0"/>
              <a:t>con biadesivo</a:t>
            </a:r>
          </a:p>
          <a:p>
            <a:pPr algn="l"/>
            <a:r>
              <a:rPr lang="it-IT" dirty="0"/>
              <a:t>a2 = Accelerometro 352C03 (magnete</a:t>
            </a:r>
            <a:r>
              <a:rPr lang="it-IT" dirty="0" smtClean="0"/>
              <a:t>).</a:t>
            </a:r>
          </a:p>
          <a:p>
            <a:pPr algn="l"/>
            <a:r>
              <a:rPr lang="it-IT" b="1" dirty="0" smtClean="0"/>
              <a:t>Colpo di lato</a:t>
            </a:r>
            <a:endParaRPr lang="it-IT" b="1" dirty="0"/>
          </a:p>
          <a:p>
            <a:pPr algn="l"/>
            <a:r>
              <a:rPr lang="it-IT" dirty="0" smtClean="0"/>
              <a:t>Punta</a:t>
            </a:r>
            <a:r>
              <a:rPr lang="it-IT" dirty="0"/>
              <a:t>: metallica</a:t>
            </a:r>
            <a:r>
              <a:rPr lang="it-IT" dirty="0" smtClean="0"/>
              <a:t>.</a:t>
            </a:r>
          </a:p>
          <a:p>
            <a:pPr algn="l"/>
            <a:endParaRPr lang="it-IT" dirty="0"/>
          </a:p>
          <a:p>
            <a:pPr algn="l"/>
            <a:r>
              <a:rPr lang="it-IT" b="1" dirty="0" err="1"/>
              <a:t>Slab</a:t>
            </a:r>
            <a:r>
              <a:rPr lang="it-IT" b="1" dirty="0"/>
              <a:t> </a:t>
            </a:r>
            <a:r>
              <a:rPr lang="it-IT" b="1" dirty="0" smtClean="0"/>
              <a:t>AC </a:t>
            </a:r>
            <a:endParaRPr lang="it-IT" b="1" dirty="0"/>
          </a:p>
          <a:p>
            <a:pPr algn="l"/>
            <a:r>
              <a:rPr lang="it-IT" dirty="0"/>
              <a:t>Piastra di carico = piastra grande 2 </a:t>
            </a:r>
          </a:p>
          <a:p>
            <a:pPr algn="l"/>
            <a:r>
              <a:rPr lang="it-IT" dirty="0"/>
              <a:t>(10cm X 10cm), 624.9 </a:t>
            </a:r>
            <a:r>
              <a:rPr lang="it-IT" dirty="0" smtClean="0"/>
              <a:t>g, attaccata </a:t>
            </a:r>
            <a:r>
              <a:rPr lang="it-IT" dirty="0"/>
              <a:t>con biadesivo</a:t>
            </a:r>
          </a:p>
          <a:p>
            <a:pPr algn="l"/>
            <a:r>
              <a:rPr lang="it-IT" dirty="0"/>
              <a:t>a2 = Accelerometro 352C03 (magnete).</a:t>
            </a:r>
          </a:p>
          <a:p>
            <a:pPr algn="l"/>
            <a:r>
              <a:rPr lang="it-IT" b="1" dirty="0"/>
              <a:t>Colpo </a:t>
            </a:r>
            <a:r>
              <a:rPr lang="it-IT" b="1" dirty="0" smtClean="0"/>
              <a:t>sopra l’accelerometro</a:t>
            </a:r>
            <a:endParaRPr lang="it-IT" b="1" dirty="0"/>
          </a:p>
          <a:p>
            <a:pPr algn="l"/>
            <a:r>
              <a:rPr lang="it-IT" dirty="0" smtClean="0"/>
              <a:t>Punta</a:t>
            </a:r>
            <a:r>
              <a:rPr lang="it-IT" dirty="0"/>
              <a:t>: metallica.</a:t>
            </a:r>
          </a:p>
          <a:p>
            <a:pPr algn="l"/>
            <a:endParaRPr lang="it-IT" dirty="0"/>
          </a:p>
          <a:p>
            <a:pPr algn="l"/>
            <a:endParaRPr lang="it-IT" b="1" dirty="0"/>
          </a:p>
          <a:p>
            <a:pPr algn="l"/>
            <a:endParaRPr lang="it-IT" b="1" dirty="0" smtClean="0"/>
          </a:p>
          <a:p>
            <a:pPr algn="l"/>
            <a:endParaRPr lang="it-IT" b="1" dirty="0"/>
          </a:p>
          <a:p>
            <a:pPr algn="l"/>
            <a:endParaRPr lang="it-IT" b="1" dirty="0" smtClean="0"/>
          </a:p>
          <a:p>
            <a:pPr algn="l"/>
            <a:endParaRPr lang="it-IT" b="1" dirty="0"/>
          </a:p>
          <a:p>
            <a:pPr algn="l"/>
            <a:endParaRPr lang="it-IT" dirty="0" smtClean="0"/>
          </a:p>
          <a:p>
            <a:pPr algn="l"/>
            <a:endParaRPr lang="it-IT" b="1" dirty="0" smtClean="0"/>
          </a:p>
          <a:p>
            <a:pPr algn="l"/>
            <a:endParaRPr lang="it-IT" dirty="0" smtClean="0"/>
          </a:p>
          <a:p>
            <a:pPr algn="l"/>
            <a:endParaRPr lang="it-IT" dirty="0"/>
          </a:p>
          <a:p>
            <a:pPr algn="l"/>
            <a:endParaRPr lang="it-IT" dirty="0"/>
          </a:p>
          <a:p>
            <a:pPr algn="l"/>
            <a:endParaRPr lang="it-IT" dirty="0" smtClean="0"/>
          </a:p>
          <a:p>
            <a:pPr algn="l"/>
            <a:endParaRPr lang="it-IT" dirty="0" smtClean="0"/>
          </a:p>
          <a:p>
            <a:pPr algn="l"/>
            <a:endParaRPr lang="it-IT" dirty="0" smtClean="0"/>
          </a:p>
        </p:txBody>
      </p:sp>
      <p:grpSp>
        <p:nvGrpSpPr>
          <p:cNvPr id="38" name="Gruppo 37"/>
          <p:cNvGrpSpPr/>
          <p:nvPr/>
        </p:nvGrpSpPr>
        <p:grpSpPr>
          <a:xfrm>
            <a:off x="10186465" y="175240"/>
            <a:ext cx="1800323" cy="2150882"/>
            <a:chOff x="10186465" y="175240"/>
            <a:chExt cx="1800323" cy="2150882"/>
          </a:xfrm>
        </p:grpSpPr>
        <p:grpSp>
          <p:nvGrpSpPr>
            <p:cNvPr id="39" name="Gruppo 38"/>
            <p:cNvGrpSpPr/>
            <p:nvPr/>
          </p:nvGrpSpPr>
          <p:grpSpPr>
            <a:xfrm>
              <a:off x="10186465" y="175240"/>
              <a:ext cx="1800323" cy="2150882"/>
              <a:chOff x="10186465" y="175240"/>
              <a:chExt cx="1800323" cy="2150882"/>
            </a:xfrm>
          </p:grpSpPr>
          <p:sp>
            <p:nvSpPr>
              <p:cNvPr id="46" name="Rettangolo 45"/>
              <p:cNvSpPr/>
              <p:nvPr/>
            </p:nvSpPr>
            <p:spPr>
              <a:xfrm>
                <a:off x="10203255" y="175240"/>
                <a:ext cx="1783533" cy="215088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47" name="Unità di visualizzazione grafica 46"/>
              <p:cNvSpPr/>
              <p:nvPr/>
            </p:nvSpPr>
            <p:spPr>
              <a:xfrm rot="16200000">
                <a:off x="10310022" y="1175976"/>
                <a:ext cx="390430" cy="335360"/>
              </a:xfrm>
              <a:prstGeom prst="flowChartDisplay">
                <a:avLst/>
              </a:pr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48" name="CasellaDiTesto 47"/>
              <p:cNvSpPr txBox="1"/>
              <p:nvPr/>
            </p:nvSpPr>
            <p:spPr>
              <a:xfrm>
                <a:off x="10788961" y="1237745"/>
                <a:ext cx="1193701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1100" dirty="0" smtClean="0"/>
                  <a:t>Accelerometro2</a:t>
                </a:r>
                <a:endParaRPr lang="it-IT" sz="1100" dirty="0"/>
              </a:p>
            </p:txBody>
          </p:sp>
          <p:sp>
            <p:nvSpPr>
              <p:cNvPr id="49" name="CasellaDiTesto 48"/>
              <p:cNvSpPr txBox="1"/>
              <p:nvPr/>
            </p:nvSpPr>
            <p:spPr>
              <a:xfrm>
                <a:off x="10186465" y="196796"/>
                <a:ext cx="1185929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1100" b="1" dirty="0" smtClean="0"/>
                  <a:t>Legenda</a:t>
                </a:r>
                <a:endParaRPr lang="it-IT" sz="1100" b="1" dirty="0"/>
              </a:p>
            </p:txBody>
          </p:sp>
        </p:grpSp>
        <p:sp>
          <p:nvSpPr>
            <p:cNvPr id="43" name="CasellaDiTesto 42"/>
            <p:cNvSpPr txBox="1"/>
            <p:nvPr/>
          </p:nvSpPr>
          <p:spPr>
            <a:xfrm>
              <a:off x="10796733" y="651094"/>
              <a:ext cx="118592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100" dirty="0" smtClean="0"/>
                <a:t>Punta metallica</a:t>
              </a:r>
              <a:endParaRPr lang="it-IT" sz="1100" dirty="0"/>
            </a:p>
          </p:txBody>
        </p:sp>
        <p:sp>
          <p:nvSpPr>
            <p:cNvPr id="45" name="Freccia in giù 44"/>
            <p:cNvSpPr/>
            <p:nvPr/>
          </p:nvSpPr>
          <p:spPr>
            <a:xfrm>
              <a:off x="10280151" y="566352"/>
              <a:ext cx="479834" cy="428119"/>
            </a:xfrm>
            <a:prstGeom prst="downArrow">
              <a:avLst/>
            </a:prstGeom>
            <a:solidFill>
              <a:srgbClr val="0000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57" name="Cubo 56"/>
          <p:cNvSpPr/>
          <p:nvPr/>
        </p:nvSpPr>
        <p:spPr>
          <a:xfrm>
            <a:off x="5887754" y="1319893"/>
            <a:ext cx="4022398" cy="1627881"/>
          </a:xfrm>
          <a:prstGeom prst="cube">
            <a:avLst>
              <a:gd name="adj" fmla="val 84017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8" name="Cubo 57"/>
          <p:cNvSpPr/>
          <p:nvPr/>
        </p:nvSpPr>
        <p:spPr>
          <a:xfrm>
            <a:off x="6531089" y="1827296"/>
            <a:ext cx="2344883" cy="622900"/>
          </a:xfrm>
          <a:prstGeom prst="cube">
            <a:avLst>
              <a:gd name="adj" fmla="val 84017"/>
            </a:avLst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9" name="Freccia in giù 58"/>
          <p:cNvSpPr/>
          <p:nvPr/>
        </p:nvSpPr>
        <p:spPr>
          <a:xfrm>
            <a:off x="7986858" y="1357099"/>
            <a:ext cx="479834" cy="651850"/>
          </a:xfrm>
          <a:prstGeom prst="downArrow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9" name="Unità di visualizzazione grafica 68"/>
          <p:cNvSpPr/>
          <p:nvPr/>
        </p:nvSpPr>
        <p:spPr>
          <a:xfrm rot="16200000">
            <a:off x="7382363" y="1698883"/>
            <a:ext cx="390430" cy="335360"/>
          </a:xfrm>
          <a:prstGeom prst="flowChartDisplay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Cubo 25"/>
          <p:cNvSpPr/>
          <p:nvPr/>
        </p:nvSpPr>
        <p:spPr>
          <a:xfrm>
            <a:off x="6315159" y="4179279"/>
            <a:ext cx="4022398" cy="1627881"/>
          </a:xfrm>
          <a:prstGeom prst="cube">
            <a:avLst>
              <a:gd name="adj" fmla="val 84017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7" name="Cubo 26"/>
          <p:cNvSpPr/>
          <p:nvPr/>
        </p:nvSpPr>
        <p:spPr>
          <a:xfrm>
            <a:off x="6958494" y="4686682"/>
            <a:ext cx="2344883" cy="622900"/>
          </a:xfrm>
          <a:prstGeom prst="cube">
            <a:avLst>
              <a:gd name="adj" fmla="val 84017"/>
            </a:avLst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8" name="Freccia in giù 27"/>
          <p:cNvSpPr/>
          <p:nvPr/>
        </p:nvSpPr>
        <p:spPr>
          <a:xfrm>
            <a:off x="7765066" y="3853354"/>
            <a:ext cx="479834" cy="651850"/>
          </a:xfrm>
          <a:prstGeom prst="downArrow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9" name="Unità di visualizzazione grafica 28"/>
          <p:cNvSpPr/>
          <p:nvPr/>
        </p:nvSpPr>
        <p:spPr>
          <a:xfrm rot="16200000">
            <a:off x="7809768" y="4558269"/>
            <a:ext cx="390430" cy="335360"/>
          </a:xfrm>
          <a:prstGeom prst="flowChartDisplay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0" name="Ovale 29"/>
          <p:cNvSpPr/>
          <p:nvPr/>
        </p:nvSpPr>
        <p:spPr>
          <a:xfrm>
            <a:off x="552260" y="175240"/>
            <a:ext cx="2091351" cy="4758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smtClean="0"/>
              <a:t>Martellatore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849808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0" y="1"/>
            <a:ext cx="12192000" cy="778597"/>
          </a:xfrm>
        </p:spPr>
        <p:txBody>
          <a:bodyPr anchor="t">
            <a:normAutofit/>
          </a:bodyPr>
          <a:lstStyle/>
          <a:p>
            <a:r>
              <a:rPr lang="it-IT" sz="3200" dirty="0" smtClean="0"/>
              <a:t>2019_08_27   </a:t>
            </a:r>
            <a:endParaRPr lang="it-IT" sz="3200" dirty="0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344032" y="778598"/>
            <a:ext cx="11516008" cy="5966234"/>
          </a:xfrm>
        </p:spPr>
        <p:txBody>
          <a:bodyPr>
            <a:normAutofit/>
          </a:bodyPr>
          <a:lstStyle/>
          <a:p>
            <a:pPr algn="l"/>
            <a:r>
              <a:rPr lang="it-IT" sz="1400" u="sng" dirty="0" smtClean="0"/>
              <a:t>Prova 1</a:t>
            </a:r>
          </a:p>
          <a:p>
            <a:pPr algn="l"/>
            <a:r>
              <a:rPr lang="it-IT" sz="1400" b="1" dirty="0" err="1" smtClean="0"/>
              <a:t>Slab</a:t>
            </a:r>
            <a:r>
              <a:rPr lang="it-IT" sz="1400" b="1" dirty="0" smtClean="0"/>
              <a:t>  AC</a:t>
            </a:r>
          </a:p>
          <a:p>
            <a:pPr algn="l"/>
            <a:r>
              <a:rPr lang="it-IT" sz="1400" dirty="0" smtClean="0"/>
              <a:t>Piastra </a:t>
            </a:r>
            <a:r>
              <a:rPr lang="it-IT" sz="1400" dirty="0"/>
              <a:t>di carico = piastra grande 2 </a:t>
            </a:r>
            <a:r>
              <a:rPr lang="it-IT" sz="1400" dirty="0" smtClean="0"/>
              <a:t>(</a:t>
            </a:r>
            <a:r>
              <a:rPr lang="it-IT" sz="1400" dirty="0"/>
              <a:t>10cm X 10cm), 624.9 </a:t>
            </a:r>
            <a:r>
              <a:rPr lang="it-IT" sz="1400" dirty="0" smtClean="0"/>
              <a:t>g, </a:t>
            </a:r>
            <a:r>
              <a:rPr lang="it-IT" sz="1400" dirty="0"/>
              <a:t>attaccata con biadesivo</a:t>
            </a:r>
          </a:p>
          <a:p>
            <a:pPr algn="l"/>
            <a:r>
              <a:rPr lang="it-IT" sz="1400" dirty="0"/>
              <a:t>a1 = Accelerometro 32163 (</a:t>
            </a:r>
            <a:r>
              <a:rPr lang="it-IT" sz="1400" dirty="0" err="1" smtClean="0"/>
              <a:t>attak</a:t>
            </a:r>
            <a:r>
              <a:rPr lang="it-IT" sz="1400" dirty="0" smtClean="0"/>
              <a:t>).</a:t>
            </a:r>
            <a:endParaRPr lang="it-IT" sz="1400" dirty="0"/>
          </a:p>
          <a:p>
            <a:pPr algn="l"/>
            <a:r>
              <a:rPr lang="it-IT" sz="1400" dirty="0" smtClean="0"/>
              <a:t>a2 </a:t>
            </a:r>
            <a:r>
              <a:rPr lang="it-IT" sz="1400" dirty="0"/>
              <a:t>= Accelerometro 352C03 (</a:t>
            </a:r>
            <a:r>
              <a:rPr lang="it-IT" sz="1400" dirty="0" smtClean="0"/>
              <a:t>magnete) </a:t>
            </a:r>
            <a:r>
              <a:rPr lang="it-IT" sz="1400" b="1" dirty="0" smtClean="0"/>
              <a:t>Colpo sopra.</a:t>
            </a:r>
            <a:endParaRPr lang="it-IT" sz="1400" b="1" dirty="0"/>
          </a:p>
          <a:p>
            <a:pPr algn="l"/>
            <a:r>
              <a:rPr lang="it-IT" sz="1400" dirty="0" smtClean="0"/>
              <a:t>Punta</a:t>
            </a:r>
            <a:r>
              <a:rPr lang="it-IT" sz="1400" dirty="0"/>
              <a:t>: metallica</a:t>
            </a:r>
            <a:r>
              <a:rPr lang="it-IT" sz="1400" dirty="0" smtClean="0"/>
              <a:t>.</a:t>
            </a:r>
          </a:p>
          <a:p>
            <a:pPr algn="l"/>
            <a:endParaRPr lang="it-IT" sz="1400" dirty="0"/>
          </a:p>
          <a:p>
            <a:pPr algn="l"/>
            <a:r>
              <a:rPr lang="it-IT" sz="1400" u="sng" dirty="0" smtClean="0"/>
              <a:t>5 ripetizioni.</a:t>
            </a:r>
          </a:p>
          <a:p>
            <a:pPr algn="l"/>
            <a:endParaRPr lang="it-IT" sz="1400" dirty="0" smtClean="0"/>
          </a:p>
          <a:p>
            <a:pPr algn="l"/>
            <a:endParaRPr lang="it-IT" sz="1400" dirty="0"/>
          </a:p>
          <a:p>
            <a:pPr algn="l"/>
            <a:endParaRPr lang="it-IT" sz="1400" dirty="0"/>
          </a:p>
          <a:p>
            <a:pPr algn="l"/>
            <a:endParaRPr lang="it-IT" sz="1400" b="1" dirty="0"/>
          </a:p>
          <a:p>
            <a:pPr algn="l"/>
            <a:endParaRPr lang="it-IT" sz="1400" b="1" dirty="0" smtClean="0"/>
          </a:p>
          <a:p>
            <a:pPr algn="l"/>
            <a:endParaRPr lang="it-IT" sz="1400" b="1" dirty="0"/>
          </a:p>
          <a:p>
            <a:pPr algn="l"/>
            <a:endParaRPr lang="it-IT" sz="1400" b="1" dirty="0" smtClean="0"/>
          </a:p>
          <a:p>
            <a:pPr algn="l"/>
            <a:endParaRPr lang="it-IT" sz="1400" b="1" dirty="0"/>
          </a:p>
          <a:p>
            <a:pPr algn="l"/>
            <a:endParaRPr lang="it-IT" sz="1400" dirty="0" smtClean="0"/>
          </a:p>
          <a:p>
            <a:pPr algn="l"/>
            <a:endParaRPr lang="it-IT" sz="1400" b="1" dirty="0" smtClean="0"/>
          </a:p>
          <a:p>
            <a:pPr algn="l"/>
            <a:endParaRPr lang="it-IT" sz="1400" dirty="0" smtClean="0"/>
          </a:p>
          <a:p>
            <a:pPr algn="l"/>
            <a:endParaRPr lang="it-IT" sz="1400" dirty="0"/>
          </a:p>
          <a:p>
            <a:pPr algn="l"/>
            <a:endParaRPr lang="it-IT" sz="1400" dirty="0"/>
          </a:p>
          <a:p>
            <a:pPr algn="l"/>
            <a:endParaRPr lang="it-IT" sz="1400" dirty="0" smtClean="0"/>
          </a:p>
          <a:p>
            <a:pPr algn="l"/>
            <a:endParaRPr lang="it-IT" sz="1400" dirty="0" smtClean="0"/>
          </a:p>
          <a:p>
            <a:pPr algn="l"/>
            <a:endParaRPr lang="it-IT" sz="1400" dirty="0" smtClean="0"/>
          </a:p>
        </p:txBody>
      </p:sp>
      <p:grpSp>
        <p:nvGrpSpPr>
          <p:cNvPr id="38" name="Gruppo 37"/>
          <p:cNvGrpSpPr/>
          <p:nvPr/>
        </p:nvGrpSpPr>
        <p:grpSpPr>
          <a:xfrm>
            <a:off x="10186465" y="175240"/>
            <a:ext cx="1832945" cy="2150882"/>
            <a:chOff x="10186465" y="175240"/>
            <a:chExt cx="1832945" cy="2150882"/>
          </a:xfrm>
        </p:grpSpPr>
        <p:grpSp>
          <p:nvGrpSpPr>
            <p:cNvPr id="39" name="Gruppo 38"/>
            <p:cNvGrpSpPr/>
            <p:nvPr/>
          </p:nvGrpSpPr>
          <p:grpSpPr>
            <a:xfrm>
              <a:off x="10186465" y="175240"/>
              <a:ext cx="1832945" cy="2150882"/>
              <a:chOff x="10186465" y="175240"/>
              <a:chExt cx="1832945" cy="2150882"/>
            </a:xfrm>
          </p:grpSpPr>
          <p:sp>
            <p:nvSpPr>
              <p:cNvPr id="46" name="Rettangolo 45"/>
              <p:cNvSpPr/>
              <p:nvPr/>
            </p:nvSpPr>
            <p:spPr>
              <a:xfrm>
                <a:off x="10203255" y="175240"/>
                <a:ext cx="1783533" cy="215088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47" name="Unità di visualizzazione grafica 46"/>
              <p:cNvSpPr/>
              <p:nvPr/>
            </p:nvSpPr>
            <p:spPr>
              <a:xfrm rot="16200000">
                <a:off x="10310022" y="1175976"/>
                <a:ext cx="390430" cy="335360"/>
              </a:xfrm>
              <a:prstGeom prst="flowChartDisplay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48" name="CasellaDiTesto 47"/>
              <p:cNvSpPr txBox="1"/>
              <p:nvPr/>
            </p:nvSpPr>
            <p:spPr>
              <a:xfrm>
                <a:off x="10833481" y="1237745"/>
                <a:ext cx="1185929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1100" dirty="0" smtClean="0"/>
                  <a:t>Accelerometro1</a:t>
                </a:r>
                <a:endParaRPr lang="it-IT" sz="1100" dirty="0"/>
              </a:p>
            </p:txBody>
          </p:sp>
          <p:sp>
            <p:nvSpPr>
              <p:cNvPr id="49" name="CasellaDiTesto 48"/>
              <p:cNvSpPr txBox="1"/>
              <p:nvPr/>
            </p:nvSpPr>
            <p:spPr>
              <a:xfrm>
                <a:off x="10186465" y="196796"/>
                <a:ext cx="1185929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1100" b="1" dirty="0" smtClean="0"/>
                  <a:t>Legenda</a:t>
                </a:r>
                <a:endParaRPr lang="it-IT" sz="1100" b="1" dirty="0"/>
              </a:p>
            </p:txBody>
          </p:sp>
        </p:grpSp>
        <p:sp>
          <p:nvSpPr>
            <p:cNvPr id="43" name="CasellaDiTesto 42"/>
            <p:cNvSpPr txBox="1"/>
            <p:nvPr/>
          </p:nvSpPr>
          <p:spPr>
            <a:xfrm>
              <a:off x="10796733" y="651094"/>
              <a:ext cx="118592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100" dirty="0" smtClean="0"/>
                <a:t>Punta metallica</a:t>
              </a:r>
              <a:endParaRPr lang="it-IT" sz="1100" dirty="0"/>
            </a:p>
          </p:txBody>
        </p:sp>
        <p:sp>
          <p:nvSpPr>
            <p:cNvPr id="45" name="Freccia in giù 44"/>
            <p:cNvSpPr/>
            <p:nvPr/>
          </p:nvSpPr>
          <p:spPr>
            <a:xfrm>
              <a:off x="10280151" y="566352"/>
              <a:ext cx="479834" cy="428119"/>
            </a:xfrm>
            <a:prstGeom prst="downArrow">
              <a:avLst/>
            </a:prstGeom>
            <a:solidFill>
              <a:srgbClr val="0000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57" name="Cubo 56"/>
          <p:cNvSpPr/>
          <p:nvPr/>
        </p:nvSpPr>
        <p:spPr>
          <a:xfrm>
            <a:off x="5887754" y="1319893"/>
            <a:ext cx="4022398" cy="1627881"/>
          </a:xfrm>
          <a:prstGeom prst="cube">
            <a:avLst>
              <a:gd name="adj" fmla="val 84017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8" name="Cubo 57"/>
          <p:cNvSpPr/>
          <p:nvPr/>
        </p:nvSpPr>
        <p:spPr>
          <a:xfrm>
            <a:off x="6531089" y="1827296"/>
            <a:ext cx="2344883" cy="622900"/>
          </a:xfrm>
          <a:prstGeom prst="cube">
            <a:avLst>
              <a:gd name="adj" fmla="val 84017"/>
            </a:avLst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9" name="Freccia in giù 58"/>
          <p:cNvSpPr/>
          <p:nvPr/>
        </p:nvSpPr>
        <p:spPr>
          <a:xfrm>
            <a:off x="7322381" y="1042625"/>
            <a:ext cx="479834" cy="651850"/>
          </a:xfrm>
          <a:prstGeom prst="downArrow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9" name="Unità di visualizzazione grafica 68"/>
          <p:cNvSpPr/>
          <p:nvPr/>
        </p:nvSpPr>
        <p:spPr>
          <a:xfrm rot="16200000">
            <a:off x="7382363" y="1698883"/>
            <a:ext cx="390430" cy="335360"/>
          </a:xfrm>
          <a:prstGeom prst="flowChartDisplay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Unità di visualizzazione grafica 19"/>
          <p:cNvSpPr/>
          <p:nvPr/>
        </p:nvSpPr>
        <p:spPr>
          <a:xfrm rot="16200000">
            <a:off x="8124090" y="1722010"/>
            <a:ext cx="390430" cy="335360"/>
          </a:xfrm>
          <a:prstGeom prst="flowChartDisplay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Unità di visualizzazione grafica 20"/>
          <p:cNvSpPr/>
          <p:nvPr/>
        </p:nvSpPr>
        <p:spPr>
          <a:xfrm rot="16200000">
            <a:off x="10310022" y="1714285"/>
            <a:ext cx="390430" cy="335360"/>
          </a:xfrm>
          <a:prstGeom prst="flowChartDisplay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CasellaDiTesto 21"/>
          <p:cNvSpPr txBox="1"/>
          <p:nvPr/>
        </p:nvSpPr>
        <p:spPr>
          <a:xfrm>
            <a:off x="10833481" y="1776054"/>
            <a:ext cx="11859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dirty="0" smtClean="0"/>
              <a:t>Accelerometro2</a:t>
            </a:r>
            <a:endParaRPr lang="it-IT" sz="1100" dirty="0"/>
          </a:p>
        </p:txBody>
      </p:sp>
      <p:sp>
        <p:nvSpPr>
          <p:cNvPr id="23" name="Ovale 22"/>
          <p:cNvSpPr/>
          <p:nvPr/>
        </p:nvSpPr>
        <p:spPr>
          <a:xfrm>
            <a:off x="552260" y="175240"/>
            <a:ext cx="2091351" cy="4758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smtClean="0"/>
              <a:t>Martellatore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908890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0" y="1"/>
            <a:ext cx="12192000" cy="778597"/>
          </a:xfrm>
        </p:spPr>
        <p:txBody>
          <a:bodyPr anchor="t">
            <a:normAutofit/>
          </a:bodyPr>
          <a:lstStyle/>
          <a:p>
            <a:r>
              <a:rPr lang="it-IT" sz="3200" dirty="0" smtClean="0"/>
              <a:t>2019_08_28   </a:t>
            </a:r>
            <a:endParaRPr lang="it-IT" sz="3200" dirty="0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344032" y="778598"/>
            <a:ext cx="11516008" cy="5966234"/>
          </a:xfrm>
        </p:spPr>
        <p:txBody>
          <a:bodyPr>
            <a:normAutofit/>
          </a:bodyPr>
          <a:lstStyle/>
          <a:p>
            <a:pPr algn="l"/>
            <a:r>
              <a:rPr lang="it-IT" sz="1600" u="sng" dirty="0" smtClean="0"/>
              <a:t>Prova 1</a:t>
            </a:r>
          </a:p>
          <a:p>
            <a:pPr algn="l"/>
            <a:r>
              <a:rPr lang="it-IT" sz="1600" b="1" dirty="0" smtClean="0"/>
              <a:t>Pavimento </a:t>
            </a:r>
          </a:p>
          <a:p>
            <a:pPr algn="l"/>
            <a:r>
              <a:rPr lang="it-IT" sz="1600" dirty="0" smtClean="0"/>
              <a:t>Piastra </a:t>
            </a:r>
            <a:r>
              <a:rPr lang="it-IT" sz="1600" dirty="0"/>
              <a:t>di carico = piastra grande 2 </a:t>
            </a:r>
            <a:r>
              <a:rPr lang="it-IT" sz="1600" dirty="0" smtClean="0"/>
              <a:t>(</a:t>
            </a:r>
            <a:r>
              <a:rPr lang="it-IT" sz="1600" dirty="0"/>
              <a:t>10cm X 10cm), 624.9 </a:t>
            </a:r>
            <a:r>
              <a:rPr lang="it-IT" sz="1600" dirty="0" smtClean="0"/>
              <a:t>g, attaccata </a:t>
            </a:r>
            <a:r>
              <a:rPr lang="it-IT" sz="1600" dirty="0"/>
              <a:t>con biadesivo</a:t>
            </a:r>
          </a:p>
          <a:p>
            <a:pPr algn="l"/>
            <a:r>
              <a:rPr lang="it-IT" sz="1600" dirty="0"/>
              <a:t>a1 = Accelerometro 32163 (</a:t>
            </a:r>
            <a:r>
              <a:rPr lang="it-IT" sz="1600" dirty="0" err="1" smtClean="0"/>
              <a:t>attak</a:t>
            </a:r>
            <a:r>
              <a:rPr lang="it-IT" sz="1600" dirty="0" smtClean="0"/>
              <a:t>).</a:t>
            </a:r>
            <a:endParaRPr lang="it-IT" sz="1600" dirty="0"/>
          </a:p>
          <a:p>
            <a:pPr algn="l"/>
            <a:r>
              <a:rPr lang="it-IT" sz="1600" dirty="0" smtClean="0"/>
              <a:t>a2 </a:t>
            </a:r>
            <a:r>
              <a:rPr lang="it-IT" sz="1600" dirty="0"/>
              <a:t>= Accelerometro 352C03 (</a:t>
            </a:r>
            <a:r>
              <a:rPr lang="it-IT" sz="1600" dirty="0" smtClean="0"/>
              <a:t>magnete) </a:t>
            </a:r>
            <a:r>
              <a:rPr lang="it-IT" sz="1600" b="1" dirty="0" smtClean="0"/>
              <a:t>Colpo sopra.</a:t>
            </a:r>
            <a:endParaRPr lang="it-IT" sz="1600" b="1" dirty="0"/>
          </a:p>
          <a:p>
            <a:pPr algn="l"/>
            <a:r>
              <a:rPr lang="it-IT" sz="1600" dirty="0" smtClean="0"/>
              <a:t>Punta</a:t>
            </a:r>
            <a:r>
              <a:rPr lang="it-IT" sz="1600" dirty="0"/>
              <a:t>: metallica</a:t>
            </a:r>
            <a:r>
              <a:rPr lang="it-IT" sz="1600" dirty="0" smtClean="0"/>
              <a:t>.</a:t>
            </a:r>
          </a:p>
          <a:p>
            <a:pPr algn="l"/>
            <a:r>
              <a:rPr lang="it-IT" sz="1600" dirty="0" smtClean="0"/>
              <a:t>Martellatore a terra.</a:t>
            </a:r>
          </a:p>
          <a:p>
            <a:pPr algn="l"/>
            <a:endParaRPr lang="it-IT" sz="1600" dirty="0"/>
          </a:p>
          <a:p>
            <a:pPr algn="l"/>
            <a:r>
              <a:rPr lang="it-IT" sz="1600" u="sng" dirty="0"/>
              <a:t>Prova </a:t>
            </a:r>
            <a:r>
              <a:rPr lang="it-IT" sz="1600" u="sng" dirty="0" smtClean="0"/>
              <a:t>2</a:t>
            </a:r>
            <a:endParaRPr lang="it-IT" sz="1600" u="sng" dirty="0"/>
          </a:p>
          <a:p>
            <a:pPr algn="l"/>
            <a:r>
              <a:rPr lang="it-IT" sz="1600" b="1" dirty="0" err="1"/>
              <a:t>Slab</a:t>
            </a:r>
            <a:r>
              <a:rPr lang="it-IT" sz="1600" b="1" dirty="0"/>
              <a:t>  </a:t>
            </a:r>
            <a:r>
              <a:rPr lang="it-IT" sz="1600" b="1" dirty="0" smtClean="0"/>
              <a:t>AC</a:t>
            </a:r>
            <a:endParaRPr lang="it-IT" sz="1600" b="1" dirty="0"/>
          </a:p>
          <a:p>
            <a:pPr algn="l"/>
            <a:r>
              <a:rPr lang="it-IT" sz="1600" dirty="0"/>
              <a:t>Piastra di carico = piastra grande 2 </a:t>
            </a:r>
            <a:r>
              <a:rPr lang="it-IT" sz="1600" dirty="0" smtClean="0"/>
              <a:t>(</a:t>
            </a:r>
            <a:r>
              <a:rPr lang="it-IT" sz="1600" dirty="0"/>
              <a:t>10cm X 10cm), 624.9 </a:t>
            </a:r>
            <a:r>
              <a:rPr lang="it-IT" sz="1600" dirty="0" smtClean="0"/>
              <a:t>g, </a:t>
            </a:r>
            <a:r>
              <a:rPr lang="it-IT" sz="1600" dirty="0"/>
              <a:t>attaccata con biadesivo</a:t>
            </a:r>
          </a:p>
          <a:p>
            <a:pPr algn="l"/>
            <a:r>
              <a:rPr lang="it-IT" sz="1600" dirty="0"/>
              <a:t>a1 = Accelerometro 32163 (</a:t>
            </a:r>
            <a:r>
              <a:rPr lang="it-IT" sz="1600" dirty="0" err="1"/>
              <a:t>attak</a:t>
            </a:r>
            <a:r>
              <a:rPr lang="it-IT" sz="1600" dirty="0"/>
              <a:t>).</a:t>
            </a:r>
          </a:p>
          <a:p>
            <a:pPr algn="l"/>
            <a:r>
              <a:rPr lang="it-IT" sz="1600" dirty="0"/>
              <a:t>a2 = Accelerometro 352C03 (</a:t>
            </a:r>
            <a:r>
              <a:rPr lang="it-IT" sz="1600" dirty="0" smtClean="0"/>
              <a:t>magnete) </a:t>
            </a:r>
            <a:r>
              <a:rPr lang="it-IT" sz="1600" b="1" dirty="0" smtClean="0"/>
              <a:t>Colpo sopra.</a:t>
            </a:r>
            <a:endParaRPr lang="it-IT" sz="1600" b="1" dirty="0"/>
          </a:p>
          <a:p>
            <a:pPr algn="l"/>
            <a:r>
              <a:rPr lang="it-IT" sz="1600" dirty="0"/>
              <a:t>Punta: metallica.</a:t>
            </a:r>
          </a:p>
          <a:p>
            <a:pPr algn="l"/>
            <a:r>
              <a:rPr lang="it-IT" sz="1600" dirty="0"/>
              <a:t>Martellatore a </a:t>
            </a:r>
            <a:r>
              <a:rPr lang="it-IT" sz="1600" dirty="0" smtClean="0"/>
              <a:t>terra.</a:t>
            </a:r>
            <a:endParaRPr lang="it-IT" sz="1600" dirty="0"/>
          </a:p>
          <a:p>
            <a:pPr algn="l"/>
            <a:endParaRPr lang="it-IT" sz="1600" dirty="0" smtClean="0"/>
          </a:p>
          <a:p>
            <a:pPr algn="l"/>
            <a:endParaRPr lang="it-IT" sz="1600" dirty="0" smtClean="0"/>
          </a:p>
          <a:p>
            <a:pPr algn="l"/>
            <a:endParaRPr lang="it-IT" sz="1600" dirty="0" smtClean="0"/>
          </a:p>
          <a:p>
            <a:pPr algn="l"/>
            <a:endParaRPr lang="it-IT" sz="1600" dirty="0"/>
          </a:p>
          <a:p>
            <a:pPr algn="l"/>
            <a:endParaRPr lang="it-IT" sz="1600" dirty="0"/>
          </a:p>
          <a:p>
            <a:pPr algn="l"/>
            <a:endParaRPr lang="it-IT" sz="1600" b="1" dirty="0"/>
          </a:p>
          <a:p>
            <a:pPr algn="l"/>
            <a:endParaRPr lang="it-IT" sz="1600" b="1" dirty="0" smtClean="0"/>
          </a:p>
          <a:p>
            <a:pPr algn="l"/>
            <a:endParaRPr lang="it-IT" sz="1600" b="1" dirty="0"/>
          </a:p>
          <a:p>
            <a:pPr algn="l"/>
            <a:endParaRPr lang="it-IT" sz="1600" b="1" dirty="0" smtClean="0"/>
          </a:p>
          <a:p>
            <a:pPr algn="l"/>
            <a:endParaRPr lang="it-IT" sz="1600" b="1" dirty="0"/>
          </a:p>
          <a:p>
            <a:pPr algn="l"/>
            <a:endParaRPr lang="it-IT" sz="1600" dirty="0" smtClean="0"/>
          </a:p>
          <a:p>
            <a:pPr algn="l"/>
            <a:endParaRPr lang="it-IT" sz="1600" b="1" dirty="0" smtClean="0"/>
          </a:p>
          <a:p>
            <a:pPr algn="l"/>
            <a:endParaRPr lang="it-IT" sz="1600" dirty="0" smtClean="0"/>
          </a:p>
          <a:p>
            <a:pPr algn="l"/>
            <a:endParaRPr lang="it-IT" sz="1600" dirty="0"/>
          </a:p>
          <a:p>
            <a:pPr algn="l"/>
            <a:endParaRPr lang="it-IT" sz="1600" dirty="0"/>
          </a:p>
          <a:p>
            <a:pPr algn="l"/>
            <a:endParaRPr lang="it-IT" sz="1600" dirty="0" smtClean="0"/>
          </a:p>
          <a:p>
            <a:pPr algn="l"/>
            <a:endParaRPr lang="it-IT" sz="1600" dirty="0" smtClean="0"/>
          </a:p>
          <a:p>
            <a:pPr algn="l"/>
            <a:endParaRPr lang="it-IT" sz="1600" dirty="0" smtClean="0"/>
          </a:p>
        </p:txBody>
      </p:sp>
      <p:grpSp>
        <p:nvGrpSpPr>
          <p:cNvPr id="38" name="Gruppo 37"/>
          <p:cNvGrpSpPr/>
          <p:nvPr/>
        </p:nvGrpSpPr>
        <p:grpSpPr>
          <a:xfrm>
            <a:off x="10186465" y="175240"/>
            <a:ext cx="1832945" cy="2150882"/>
            <a:chOff x="10186465" y="175240"/>
            <a:chExt cx="1832945" cy="2150882"/>
          </a:xfrm>
        </p:grpSpPr>
        <p:grpSp>
          <p:nvGrpSpPr>
            <p:cNvPr id="39" name="Gruppo 38"/>
            <p:cNvGrpSpPr/>
            <p:nvPr/>
          </p:nvGrpSpPr>
          <p:grpSpPr>
            <a:xfrm>
              <a:off x="10186465" y="175240"/>
              <a:ext cx="1832945" cy="2150882"/>
              <a:chOff x="10186465" y="175240"/>
              <a:chExt cx="1832945" cy="2150882"/>
            </a:xfrm>
          </p:grpSpPr>
          <p:sp>
            <p:nvSpPr>
              <p:cNvPr id="46" name="Rettangolo 45"/>
              <p:cNvSpPr/>
              <p:nvPr/>
            </p:nvSpPr>
            <p:spPr>
              <a:xfrm>
                <a:off x="10203255" y="175240"/>
                <a:ext cx="1783533" cy="215088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47" name="Unità di visualizzazione grafica 46"/>
              <p:cNvSpPr/>
              <p:nvPr/>
            </p:nvSpPr>
            <p:spPr>
              <a:xfrm rot="16200000">
                <a:off x="10310022" y="1175976"/>
                <a:ext cx="390430" cy="335360"/>
              </a:xfrm>
              <a:prstGeom prst="flowChartDisplay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48" name="CasellaDiTesto 47"/>
              <p:cNvSpPr txBox="1"/>
              <p:nvPr/>
            </p:nvSpPr>
            <p:spPr>
              <a:xfrm>
                <a:off x="10833481" y="1237745"/>
                <a:ext cx="1185929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1100" dirty="0" smtClean="0"/>
                  <a:t>Accelerometro1</a:t>
                </a:r>
                <a:endParaRPr lang="it-IT" sz="1100" dirty="0"/>
              </a:p>
            </p:txBody>
          </p:sp>
          <p:sp>
            <p:nvSpPr>
              <p:cNvPr id="49" name="CasellaDiTesto 48"/>
              <p:cNvSpPr txBox="1"/>
              <p:nvPr/>
            </p:nvSpPr>
            <p:spPr>
              <a:xfrm>
                <a:off x="10186465" y="196796"/>
                <a:ext cx="1185929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1100" b="1" dirty="0" smtClean="0"/>
                  <a:t>Legenda</a:t>
                </a:r>
                <a:endParaRPr lang="it-IT" sz="1100" b="1" dirty="0"/>
              </a:p>
            </p:txBody>
          </p:sp>
        </p:grpSp>
        <p:sp>
          <p:nvSpPr>
            <p:cNvPr id="43" name="CasellaDiTesto 42"/>
            <p:cNvSpPr txBox="1"/>
            <p:nvPr/>
          </p:nvSpPr>
          <p:spPr>
            <a:xfrm>
              <a:off x="10796733" y="651094"/>
              <a:ext cx="118592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100" dirty="0" smtClean="0"/>
                <a:t>Punta metallica</a:t>
              </a:r>
              <a:endParaRPr lang="it-IT" sz="1100" dirty="0"/>
            </a:p>
          </p:txBody>
        </p:sp>
        <p:sp>
          <p:nvSpPr>
            <p:cNvPr id="45" name="Freccia in giù 44"/>
            <p:cNvSpPr/>
            <p:nvPr/>
          </p:nvSpPr>
          <p:spPr>
            <a:xfrm>
              <a:off x="10280151" y="566352"/>
              <a:ext cx="479834" cy="428119"/>
            </a:xfrm>
            <a:prstGeom prst="downArrow">
              <a:avLst/>
            </a:prstGeom>
            <a:solidFill>
              <a:srgbClr val="0000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57" name="Cubo 56"/>
          <p:cNvSpPr/>
          <p:nvPr/>
        </p:nvSpPr>
        <p:spPr>
          <a:xfrm>
            <a:off x="7106000" y="4554527"/>
            <a:ext cx="4022398" cy="1627881"/>
          </a:xfrm>
          <a:prstGeom prst="cube">
            <a:avLst>
              <a:gd name="adj" fmla="val 84017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8" name="Cubo 57"/>
          <p:cNvSpPr/>
          <p:nvPr/>
        </p:nvSpPr>
        <p:spPr>
          <a:xfrm>
            <a:off x="7749335" y="5061930"/>
            <a:ext cx="2344883" cy="622900"/>
          </a:xfrm>
          <a:prstGeom prst="cube">
            <a:avLst>
              <a:gd name="adj" fmla="val 84017"/>
            </a:avLst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9" name="Unità di visualizzazione grafica 68"/>
          <p:cNvSpPr/>
          <p:nvPr/>
        </p:nvSpPr>
        <p:spPr>
          <a:xfrm rot="16200000">
            <a:off x="8600609" y="4933517"/>
            <a:ext cx="390430" cy="335360"/>
          </a:xfrm>
          <a:prstGeom prst="flowChartDisplay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Unità di visualizzazione grafica 19"/>
          <p:cNvSpPr/>
          <p:nvPr/>
        </p:nvSpPr>
        <p:spPr>
          <a:xfrm rot="16200000">
            <a:off x="9342336" y="4956644"/>
            <a:ext cx="390430" cy="335360"/>
          </a:xfrm>
          <a:prstGeom prst="flowChartDisplay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Unità di visualizzazione grafica 20"/>
          <p:cNvSpPr/>
          <p:nvPr/>
        </p:nvSpPr>
        <p:spPr>
          <a:xfrm rot="16200000">
            <a:off x="10310022" y="1714285"/>
            <a:ext cx="390430" cy="335360"/>
          </a:xfrm>
          <a:prstGeom prst="flowChartDisplay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CasellaDiTesto 21"/>
          <p:cNvSpPr txBox="1"/>
          <p:nvPr/>
        </p:nvSpPr>
        <p:spPr>
          <a:xfrm>
            <a:off x="10833481" y="1776054"/>
            <a:ext cx="11859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dirty="0" smtClean="0"/>
              <a:t>Accelerometro2</a:t>
            </a:r>
            <a:endParaRPr lang="it-IT" sz="1100" dirty="0"/>
          </a:p>
        </p:txBody>
      </p:sp>
      <p:sp>
        <p:nvSpPr>
          <p:cNvPr id="19" name="Ovale 18"/>
          <p:cNvSpPr/>
          <p:nvPr/>
        </p:nvSpPr>
        <p:spPr>
          <a:xfrm>
            <a:off x="552260" y="175240"/>
            <a:ext cx="2091351" cy="4758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smtClean="0"/>
              <a:t>Martellatore</a:t>
            </a:r>
            <a:endParaRPr lang="it-IT" dirty="0"/>
          </a:p>
        </p:txBody>
      </p:sp>
      <p:sp>
        <p:nvSpPr>
          <p:cNvPr id="23" name="Cubo 22"/>
          <p:cNvSpPr/>
          <p:nvPr/>
        </p:nvSpPr>
        <p:spPr>
          <a:xfrm>
            <a:off x="7360348" y="1776054"/>
            <a:ext cx="2344883" cy="622900"/>
          </a:xfrm>
          <a:prstGeom prst="cube">
            <a:avLst>
              <a:gd name="adj" fmla="val 84017"/>
            </a:avLst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Unità di visualizzazione grafica 24"/>
          <p:cNvSpPr/>
          <p:nvPr/>
        </p:nvSpPr>
        <p:spPr>
          <a:xfrm rot="16200000">
            <a:off x="8211622" y="1647641"/>
            <a:ext cx="390430" cy="335360"/>
          </a:xfrm>
          <a:prstGeom prst="flowChartDisplay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Unità di visualizzazione grafica 25"/>
          <p:cNvSpPr/>
          <p:nvPr/>
        </p:nvSpPr>
        <p:spPr>
          <a:xfrm rot="16200000">
            <a:off x="8953349" y="1670768"/>
            <a:ext cx="390430" cy="335360"/>
          </a:xfrm>
          <a:prstGeom prst="flowChartDisplay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Freccia in giù 23"/>
          <p:cNvSpPr/>
          <p:nvPr/>
        </p:nvSpPr>
        <p:spPr>
          <a:xfrm>
            <a:off x="8166920" y="1009339"/>
            <a:ext cx="479834" cy="651850"/>
          </a:xfrm>
          <a:prstGeom prst="downArrow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9" name="Freccia in giù 58"/>
          <p:cNvSpPr/>
          <p:nvPr/>
        </p:nvSpPr>
        <p:spPr>
          <a:xfrm>
            <a:off x="8555907" y="4301434"/>
            <a:ext cx="479834" cy="651850"/>
          </a:xfrm>
          <a:prstGeom prst="downArrow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43989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0" y="1"/>
            <a:ext cx="12192000" cy="778597"/>
          </a:xfrm>
        </p:spPr>
        <p:txBody>
          <a:bodyPr anchor="t">
            <a:normAutofit/>
          </a:bodyPr>
          <a:lstStyle/>
          <a:p>
            <a:r>
              <a:rPr lang="it-IT" sz="3200" dirty="0" smtClean="0"/>
              <a:t>2019_09_03 (1/2)   </a:t>
            </a:r>
            <a:endParaRPr lang="it-IT" sz="3200" dirty="0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344032" y="778598"/>
            <a:ext cx="11516008" cy="5966234"/>
          </a:xfrm>
        </p:spPr>
        <p:txBody>
          <a:bodyPr>
            <a:normAutofit/>
          </a:bodyPr>
          <a:lstStyle/>
          <a:p>
            <a:pPr algn="l"/>
            <a:endParaRPr lang="it-IT" sz="1600" u="sng" dirty="0" smtClean="0"/>
          </a:p>
          <a:p>
            <a:pPr algn="l"/>
            <a:endParaRPr lang="it-IT" sz="1600" u="sng" dirty="0"/>
          </a:p>
          <a:p>
            <a:pPr algn="l"/>
            <a:r>
              <a:rPr lang="it-IT" sz="2000" u="sng" dirty="0" smtClean="0"/>
              <a:t>Calibrazione 6 accelerometri</a:t>
            </a:r>
            <a:endParaRPr lang="it-IT" sz="2000" dirty="0" smtClean="0"/>
          </a:p>
          <a:p>
            <a:pPr algn="l"/>
            <a:endParaRPr lang="it-IT" sz="1600" dirty="0" smtClean="0"/>
          </a:p>
          <a:p>
            <a:pPr algn="l"/>
            <a:endParaRPr lang="it-IT" sz="1600" dirty="0" smtClean="0"/>
          </a:p>
          <a:p>
            <a:pPr algn="l"/>
            <a:endParaRPr lang="it-IT" sz="1600" dirty="0"/>
          </a:p>
          <a:p>
            <a:pPr algn="l"/>
            <a:endParaRPr lang="it-IT" sz="1600" dirty="0"/>
          </a:p>
          <a:p>
            <a:pPr algn="l"/>
            <a:endParaRPr lang="it-IT" sz="1600" b="1" dirty="0"/>
          </a:p>
          <a:p>
            <a:pPr algn="l"/>
            <a:endParaRPr lang="it-IT" sz="1600" b="1" dirty="0" smtClean="0"/>
          </a:p>
          <a:p>
            <a:pPr algn="l"/>
            <a:endParaRPr lang="it-IT" sz="1600" b="1" dirty="0"/>
          </a:p>
          <a:p>
            <a:pPr algn="l"/>
            <a:endParaRPr lang="it-IT" sz="1600" b="1" dirty="0" smtClean="0"/>
          </a:p>
          <a:p>
            <a:pPr algn="l"/>
            <a:endParaRPr lang="it-IT" sz="1600" b="1" dirty="0"/>
          </a:p>
          <a:p>
            <a:pPr algn="l"/>
            <a:endParaRPr lang="it-IT" sz="1600" dirty="0" smtClean="0"/>
          </a:p>
          <a:p>
            <a:pPr algn="l"/>
            <a:endParaRPr lang="it-IT" sz="1600" b="1" dirty="0" smtClean="0"/>
          </a:p>
          <a:p>
            <a:pPr algn="l"/>
            <a:endParaRPr lang="it-IT" sz="1600" dirty="0" smtClean="0"/>
          </a:p>
          <a:p>
            <a:pPr algn="l"/>
            <a:endParaRPr lang="it-IT" sz="1600" dirty="0"/>
          </a:p>
          <a:p>
            <a:pPr algn="l"/>
            <a:endParaRPr lang="it-IT" sz="1600" dirty="0"/>
          </a:p>
          <a:p>
            <a:pPr algn="l"/>
            <a:endParaRPr lang="it-IT" sz="1600" dirty="0" smtClean="0"/>
          </a:p>
          <a:p>
            <a:pPr algn="l"/>
            <a:endParaRPr lang="it-IT" sz="1600" dirty="0" smtClean="0"/>
          </a:p>
          <a:p>
            <a:pPr algn="l"/>
            <a:endParaRPr lang="it-IT" sz="1600" dirty="0" smtClean="0"/>
          </a:p>
        </p:txBody>
      </p:sp>
      <p:sp>
        <p:nvSpPr>
          <p:cNvPr id="19" name="Ovale 18"/>
          <p:cNvSpPr/>
          <p:nvPr/>
        </p:nvSpPr>
        <p:spPr>
          <a:xfrm>
            <a:off x="552260" y="175240"/>
            <a:ext cx="2091351" cy="4758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smtClean="0"/>
              <a:t>Martellatore</a:t>
            </a:r>
            <a:endParaRPr lang="it-IT" dirty="0"/>
          </a:p>
        </p:txBody>
      </p:sp>
      <p:pic>
        <p:nvPicPr>
          <p:cNvPr id="1026" name="Picture 2" descr="464017912_121488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51" t="16677" b="38173"/>
          <a:stretch/>
        </p:blipFill>
        <p:spPr bwMode="auto">
          <a:xfrm>
            <a:off x="184662" y="4187440"/>
            <a:ext cx="6492854" cy="2422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7" name="Tabella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3821642"/>
              </p:ext>
            </p:extLst>
          </p:nvPr>
        </p:nvGraphicFramePr>
        <p:xfrm>
          <a:off x="6549433" y="683235"/>
          <a:ext cx="5534898" cy="30226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714492">
                  <a:extLst>
                    <a:ext uri="{9D8B030D-6E8A-4147-A177-3AD203B41FA5}">
                      <a16:colId xmlns:a16="http://schemas.microsoft.com/office/drawing/2014/main" val="2943810107"/>
                    </a:ext>
                  </a:extLst>
                </a:gridCol>
                <a:gridCol w="1845892">
                  <a:extLst>
                    <a:ext uri="{9D8B030D-6E8A-4147-A177-3AD203B41FA5}">
                      <a16:colId xmlns:a16="http://schemas.microsoft.com/office/drawing/2014/main" val="108659817"/>
                    </a:ext>
                  </a:extLst>
                </a:gridCol>
                <a:gridCol w="1861464">
                  <a:extLst>
                    <a:ext uri="{9D8B030D-6E8A-4147-A177-3AD203B41FA5}">
                      <a16:colId xmlns:a16="http://schemas.microsoft.com/office/drawing/2014/main" val="1885120598"/>
                    </a:ext>
                  </a:extLst>
                </a:gridCol>
                <a:gridCol w="1113050">
                  <a:extLst>
                    <a:ext uri="{9D8B030D-6E8A-4147-A177-3AD203B41FA5}">
                      <a16:colId xmlns:a16="http://schemas.microsoft.com/office/drawing/2014/main" val="8630764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sz="1400" dirty="0" smtClean="0"/>
                        <a:t>Canale</a:t>
                      </a:r>
                      <a:endParaRPr lang="it-IT" sz="14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7200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 smtClean="0"/>
                        <a:t>Dispositivo</a:t>
                      </a:r>
                      <a:endParaRPr lang="it-IT" sz="14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7200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 smtClean="0"/>
                        <a:t>Casa produttrice</a:t>
                      </a:r>
                      <a:endParaRPr lang="it-IT" sz="14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7200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 smtClean="0"/>
                        <a:t>Sensibilità</a:t>
                      </a:r>
                      <a:endParaRPr lang="it-IT" sz="14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72000" marR="0" marT="0" marB="0" anchor="ctr"/>
                </a:tc>
                <a:extLst>
                  <a:ext uri="{0D108BD9-81ED-4DB2-BD59-A6C34878D82A}">
                    <a16:rowId xmlns:a16="http://schemas.microsoft.com/office/drawing/2014/main" val="21286147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sz="1400" dirty="0" smtClean="0"/>
                        <a:t>1</a:t>
                      </a:r>
                      <a:endParaRPr lang="it-IT" sz="14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7200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 smtClean="0"/>
                        <a:t>Martello AU02-BNC</a:t>
                      </a:r>
                      <a:endParaRPr lang="it-IT" sz="14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7200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 err="1" smtClean="0"/>
                        <a:t>APTechnology</a:t>
                      </a:r>
                      <a:r>
                        <a:rPr lang="it-IT" sz="1400" dirty="0" smtClean="0"/>
                        <a:t> International</a:t>
                      </a:r>
                      <a:r>
                        <a:rPr lang="it-IT" sz="1400" baseline="0" dirty="0" smtClean="0"/>
                        <a:t> B.V.</a:t>
                      </a:r>
                      <a:endParaRPr lang="it-IT" sz="1400" dirty="0" smtClean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7200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 smtClean="0"/>
                        <a:t>1.6 </a:t>
                      </a:r>
                      <a:r>
                        <a:rPr lang="it-IT" sz="1400" dirty="0" err="1" smtClean="0"/>
                        <a:t>mV</a:t>
                      </a:r>
                      <a:r>
                        <a:rPr lang="it-IT" sz="1400" dirty="0" smtClean="0"/>
                        <a:t>/g</a:t>
                      </a:r>
                      <a:endParaRPr lang="it-IT" sz="14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72000" marR="0" marT="0" marB="0" anchor="ctr"/>
                </a:tc>
                <a:extLst>
                  <a:ext uri="{0D108BD9-81ED-4DB2-BD59-A6C34878D82A}">
                    <a16:rowId xmlns:a16="http://schemas.microsoft.com/office/drawing/2014/main" val="29729393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sz="1400" dirty="0" smtClean="0"/>
                        <a:t>2</a:t>
                      </a:r>
                      <a:endParaRPr lang="it-IT" sz="14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7200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 smtClean="0"/>
                        <a:t>Accelerometro 352C03</a:t>
                      </a:r>
                      <a:endParaRPr lang="it-IT" sz="14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7200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 smtClean="0"/>
                        <a:t>PCB </a:t>
                      </a:r>
                      <a:r>
                        <a:rPr lang="it-IT" sz="1400" dirty="0" err="1" smtClean="0"/>
                        <a:t>Piezotronics</a:t>
                      </a:r>
                      <a:endParaRPr lang="it-IT" sz="14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7200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 smtClean="0"/>
                        <a:t>10.03 </a:t>
                      </a:r>
                      <a:r>
                        <a:rPr lang="it-IT" sz="1400" dirty="0" err="1" smtClean="0"/>
                        <a:t>mV</a:t>
                      </a:r>
                      <a:r>
                        <a:rPr lang="it-IT" sz="1400" dirty="0" smtClean="0"/>
                        <a:t>/g</a:t>
                      </a:r>
                      <a:endParaRPr lang="it-IT" sz="14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72000" marR="0" marT="0" marB="0" anchor="ctr"/>
                </a:tc>
                <a:extLst>
                  <a:ext uri="{0D108BD9-81ED-4DB2-BD59-A6C34878D82A}">
                    <a16:rowId xmlns:a16="http://schemas.microsoft.com/office/drawing/2014/main" val="31573147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sz="1400" dirty="0" smtClean="0"/>
                        <a:t>3</a:t>
                      </a:r>
                      <a:endParaRPr lang="it-IT" sz="14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7200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dirty="0" smtClean="0"/>
                        <a:t>Accelerometro 32163</a:t>
                      </a:r>
                      <a:endParaRPr lang="it-IT" sz="1400" dirty="0" smtClean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7200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dirty="0" err="1" smtClean="0"/>
                        <a:t>Brüel</a:t>
                      </a:r>
                      <a:r>
                        <a:rPr lang="it-IT" sz="1400" dirty="0" smtClean="0"/>
                        <a:t> &amp; </a:t>
                      </a:r>
                      <a:r>
                        <a:rPr lang="it-IT" sz="1400" dirty="0" err="1" smtClean="0"/>
                        <a:t>Kjær</a:t>
                      </a:r>
                      <a:endParaRPr lang="it-IT" sz="1400" dirty="0" smtClean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7200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 smtClean="0"/>
                        <a:t>95.80 </a:t>
                      </a:r>
                      <a:r>
                        <a:rPr lang="it-IT" sz="1400" dirty="0" err="1" smtClean="0"/>
                        <a:t>mV</a:t>
                      </a:r>
                      <a:r>
                        <a:rPr lang="it-IT" sz="1400" dirty="0" smtClean="0"/>
                        <a:t>/g</a:t>
                      </a:r>
                      <a:endParaRPr lang="it-IT" sz="14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72000" marR="0" marT="0" marB="0" anchor="ctr"/>
                </a:tc>
                <a:extLst>
                  <a:ext uri="{0D108BD9-81ED-4DB2-BD59-A6C34878D82A}">
                    <a16:rowId xmlns:a16="http://schemas.microsoft.com/office/drawing/2014/main" val="372681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sz="1400" dirty="0" smtClean="0"/>
                        <a:t>4</a:t>
                      </a:r>
                      <a:endParaRPr lang="it-IT" sz="14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7200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dirty="0" smtClean="0"/>
                        <a:t>Accelerometro 32164</a:t>
                      </a:r>
                      <a:endParaRPr lang="it-IT" sz="1400" dirty="0" smtClean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7200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dirty="0" err="1" smtClean="0"/>
                        <a:t>Brüel</a:t>
                      </a:r>
                      <a:r>
                        <a:rPr lang="it-IT" sz="1400" dirty="0" smtClean="0"/>
                        <a:t> &amp; </a:t>
                      </a:r>
                      <a:r>
                        <a:rPr lang="it-IT" sz="1400" dirty="0" err="1" smtClean="0"/>
                        <a:t>Kjær</a:t>
                      </a:r>
                      <a:endParaRPr lang="it-IT" sz="1400" dirty="0" smtClean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7200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 smtClean="0"/>
                        <a:t>95.85 </a:t>
                      </a:r>
                      <a:r>
                        <a:rPr lang="it-IT" sz="1400" dirty="0" err="1" smtClean="0"/>
                        <a:t>mV</a:t>
                      </a:r>
                      <a:r>
                        <a:rPr lang="it-IT" sz="1400" dirty="0" smtClean="0"/>
                        <a:t>/g</a:t>
                      </a:r>
                      <a:endParaRPr lang="it-IT" sz="14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72000" marR="0" marT="0" marB="0" anchor="ctr"/>
                </a:tc>
                <a:extLst>
                  <a:ext uri="{0D108BD9-81ED-4DB2-BD59-A6C34878D82A}">
                    <a16:rowId xmlns:a16="http://schemas.microsoft.com/office/drawing/2014/main" val="2178761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sz="1400" dirty="0" smtClean="0"/>
                        <a:t>5</a:t>
                      </a:r>
                      <a:endParaRPr lang="it-IT" sz="14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7200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dirty="0" smtClean="0"/>
                        <a:t>Accelerometro 32165</a:t>
                      </a:r>
                      <a:endParaRPr lang="it-IT" sz="1400" dirty="0" smtClean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7200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dirty="0" err="1" smtClean="0"/>
                        <a:t>Brüel</a:t>
                      </a:r>
                      <a:r>
                        <a:rPr lang="it-IT" sz="1400" dirty="0" smtClean="0"/>
                        <a:t> &amp; </a:t>
                      </a:r>
                      <a:r>
                        <a:rPr lang="it-IT" sz="1400" dirty="0" err="1" smtClean="0"/>
                        <a:t>Kjær</a:t>
                      </a:r>
                      <a:endParaRPr lang="it-IT" sz="1400" dirty="0" smtClean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7200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 smtClean="0"/>
                        <a:t>97.98</a:t>
                      </a:r>
                      <a:r>
                        <a:rPr lang="it-IT" sz="1400" baseline="0" dirty="0" smtClean="0"/>
                        <a:t> </a:t>
                      </a:r>
                      <a:r>
                        <a:rPr lang="it-IT" sz="1400" baseline="0" dirty="0" err="1" smtClean="0"/>
                        <a:t>mV</a:t>
                      </a:r>
                      <a:r>
                        <a:rPr lang="it-IT" sz="1400" baseline="0" dirty="0" smtClean="0"/>
                        <a:t>/g</a:t>
                      </a:r>
                      <a:endParaRPr lang="it-IT" sz="14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72000" marR="0" marT="0" marB="0" anchor="ctr"/>
                </a:tc>
                <a:extLst>
                  <a:ext uri="{0D108BD9-81ED-4DB2-BD59-A6C34878D82A}">
                    <a16:rowId xmlns:a16="http://schemas.microsoft.com/office/drawing/2014/main" val="6324123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sz="1400" dirty="0" smtClean="0"/>
                        <a:t>6</a:t>
                      </a:r>
                      <a:endParaRPr lang="it-IT" sz="14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7200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dirty="0" smtClean="0"/>
                        <a:t>Accelerometro 10518</a:t>
                      </a:r>
                      <a:endParaRPr lang="it-IT" sz="1400" dirty="0" smtClean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7200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dirty="0" err="1" smtClean="0"/>
                        <a:t>Brüel</a:t>
                      </a:r>
                      <a:r>
                        <a:rPr lang="it-IT" sz="1400" dirty="0" smtClean="0"/>
                        <a:t> &amp; </a:t>
                      </a:r>
                      <a:r>
                        <a:rPr lang="it-IT" sz="1400" dirty="0" err="1" smtClean="0"/>
                        <a:t>Kjær</a:t>
                      </a:r>
                      <a:endParaRPr lang="it-IT" sz="1400" dirty="0" smtClean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7200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 smtClean="0"/>
                        <a:t>960 </a:t>
                      </a:r>
                      <a:r>
                        <a:rPr lang="it-IT" sz="1400" dirty="0" err="1" smtClean="0"/>
                        <a:t>mV</a:t>
                      </a:r>
                      <a:r>
                        <a:rPr lang="it-IT" sz="1400" dirty="0" smtClean="0"/>
                        <a:t>/g</a:t>
                      </a:r>
                      <a:endParaRPr lang="it-IT" sz="14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72000" marR="0" marT="0" marB="0" anchor="ctr"/>
                </a:tc>
                <a:extLst>
                  <a:ext uri="{0D108BD9-81ED-4DB2-BD59-A6C34878D82A}">
                    <a16:rowId xmlns:a16="http://schemas.microsoft.com/office/drawing/2014/main" val="14621532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sz="1400" dirty="0" smtClean="0"/>
                        <a:t>7 </a:t>
                      </a:r>
                      <a:endParaRPr lang="it-IT" sz="14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7200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dirty="0" smtClean="0"/>
                        <a:t>Accelerometro 10319</a:t>
                      </a:r>
                      <a:endParaRPr lang="it-IT" sz="1400" dirty="0" smtClean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7200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dirty="0" err="1" smtClean="0"/>
                        <a:t>Brüel</a:t>
                      </a:r>
                      <a:r>
                        <a:rPr lang="it-IT" sz="1400" dirty="0" smtClean="0"/>
                        <a:t> &amp; </a:t>
                      </a:r>
                      <a:r>
                        <a:rPr lang="it-IT" sz="1400" dirty="0" err="1" smtClean="0"/>
                        <a:t>Kjær</a:t>
                      </a:r>
                      <a:endParaRPr lang="it-IT" sz="1400" dirty="0" smtClean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7200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 smtClean="0"/>
                        <a:t>1051 </a:t>
                      </a:r>
                      <a:r>
                        <a:rPr lang="it-IT" sz="1400" dirty="0" err="1" smtClean="0"/>
                        <a:t>mV</a:t>
                      </a:r>
                      <a:r>
                        <a:rPr lang="it-IT" sz="1400" dirty="0" smtClean="0"/>
                        <a:t>/g</a:t>
                      </a:r>
                      <a:endParaRPr lang="it-IT" sz="14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72000" marR="0" marT="0" marB="0" anchor="ctr"/>
                </a:tc>
                <a:extLst>
                  <a:ext uri="{0D108BD9-81ED-4DB2-BD59-A6C34878D82A}">
                    <a16:rowId xmlns:a16="http://schemas.microsoft.com/office/drawing/2014/main" val="1328323382"/>
                  </a:ext>
                </a:extLst>
              </a:tr>
            </a:tbl>
          </a:graphicData>
        </a:graphic>
      </p:graphicFrame>
      <p:sp>
        <p:nvSpPr>
          <p:cNvPr id="5" name="Angolo ripiegato 4"/>
          <p:cNvSpPr/>
          <p:nvPr/>
        </p:nvSpPr>
        <p:spPr>
          <a:xfrm rot="21135561">
            <a:off x="7152830" y="4278301"/>
            <a:ext cx="4119072" cy="1905713"/>
          </a:xfrm>
          <a:prstGeom prst="foldedCorner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600" dirty="0" smtClean="0">
              <a:solidFill>
                <a:schemeClr val="tx1"/>
              </a:solidFill>
            </a:endParaRPr>
          </a:p>
          <a:p>
            <a:pPr algn="ctr"/>
            <a:endParaRPr lang="it-IT" sz="1600" dirty="0">
              <a:solidFill>
                <a:schemeClr val="tx1"/>
              </a:solidFill>
            </a:endParaRPr>
          </a:p>
          <a:p>
            <a:pPr algn="ctr"/>
            <a:r>
              <a:rPr lang="it-IT" sz="1600" dirty="0" smtClean="0">
                <a:solidFill>
                  <a:schemeClr val="tx1"/>
                </a:solidFill>
              </a:rPr>
              <a:t>Da qui in poi nelle prove l’accelerometro fino ad ora chiamato a2 (</a:t>
            </a:r>
            <a:r>
              <a:rPr lang="it-IT" sz="1600" dirty="0">
                <a:solidFill>
                  <a:schemeClr val="tx1"/>
                </a:solidFill>
              </a:rPr>
              <a:t>Accelerometro </a:t>
            </a:r>
            <a:r>
              <a:rPr lang="it-IT" sz="1600" dirty="0" smtClean="0">
                <a:solidFill>
                  <a:schemeClr val="tx1"/>
                </a:solidFill>
              </a:rPr>
              <a:t>32163, canale 3 in tabella) è stato chiamato a0, MA in questa agenda continua ad essere l’a2 colorato di giallo. </a:t>
            </a:r>
            <a:endParaRPr lang="it-IT" sz="1600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ctr"/>
            <a:endParaRPr lang="it-IT" sz="1600" dirty="0">
              <a:solidFill>
                <a:schemeClr val="tx1"/>
              </a:solidFill>
            </a:endParaRPr>
          </a:p>
        </p:txBody>
      </p:sp>
      <p:sp>
        <p:nvSpPr>
          <p:cNvPr id="28" name="Unità di visualizzazione grafica 27"/>
          <p:cNvSpPr/>
          <p:nvPr/>
        </p:nvSpPr>
        <p:spPr>
          <a:xfrm rot="16200000">
            <a:off x="5100180" y="1462694"/>
            <a:ext cx="390430" cy="335360"/>
          </a:xfrm>
          <a:prstGeom prst="flowChartDisplay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9" name="CasellaDiTesto 28"/>
          <p:cNvSpPr txBox="1"/>
          <p:nvPr/>
        </p:nvSpPr>
        <p:spPr>
          <a:xfrm>
            <a:off x="5458177" y="1514138"/>
            <a:ext cx="11859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dirty="0" smtClean="0"/>
              <a:t>Accelerometro2</a:t>
            </a:r>
            <a:endParaRPr lang="it-IT" sz="1100" dirty="0"/>
          </a:p>
        </p:txBody>
      </p:sp>
      <p:sp>
        <p:nvSpPr>
          <p:cNvPr id="30" name="Unità di visualizzazione grafica 29"/>
          <p:cNvSpPr/>
          <p:nvPr/>
        </p:nvSpPr>
        <p:spPr>
          <a:xfrm rot="16200000">
            <a:off x="5112374" y="1914917"/>
            <a:ext cx="390430" cy="335360"/>
          </a:xfrm>
          <a:prstGeom prst="flowChartDisplay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1" name="CasellaDiTesto 30"/>
          <p:cNvSpPr txBox="1"/>
          <p:nvPr/>
        </p:nvSpPr>
        <p:spPr>
          <a:xfrm>
            <a:off x="5503035" y="1935887"/>
            <a:ext cx="11859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dirty="0" smtClean="0"/>
              <a:t>Accelerometro1</a:t>
            </a:r>
            <a:endParaRPr lang="it-IT" sz="1100" dirty="0"/>
          </a:p>
        </p:txBody>
      </p:sp>
    </p:spTree>
    <p:extLst>
      <p:ext uri="{BB962C8B-B14F-4D97-AF65-F5344CB8AC3E}">
        <p14:creationId xmlns:p14="http://schemas.microsoft.com/office/powerpoint/2010/main" val="1914338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0" y="1"/>
            <a:ext cx="12192000" cy="778597"/>
          </a:xfrm>
        </p:spPr>
        <p:txBody>
          <a:bodyPr anchor="t">
            <a:normAutofit/>
          </a:bodyPr>
          <a:lstStyle/>
          <a:p>
            <a:r>
              <a:rPr lang="it-IT" sz="3200" dirty="0" smtClean="0"/>
              <a:t>2019_09_03 (2/2)   </a:t>
            </a:r>
            <a:endParaRPr lang="it-IT" sz="3200" dirty="0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344032" y="778598"/>
            <a:ext cx="11516008" cy="5966234"/>
          </a:xfrm>
        </p:spPr>
        <p:txBody>
          <a:bodyPr>
            <a:normAutofit fontScale="77500" lnSpcReduction="20000"/>
          </a:bodyPr>
          <a:lstStyle/>
          <a:p>
            <a:pPr algn="l"/>
            <a:r>
              <a:rPr lang="it-IT" sz="1600" u="sng" dirty="0" smtClean="0"/>
              <a:t>Prova 1</a:t>
            </a:r>
          </a:p>
          <a:p>
            <a:pPr algn="l"/>
            <a:r>
              <a:rPr lang="it-IT" sz="1600" b="1" dirty="0" err="1" smtClean="0"/>
              <a:t>Slab</a:t>
            </a:r>
            <a:r>
              <a:rPr lang="it-IT" sz="1600" b="1" dirty="0" smtClean="0"/>
              <a:t> legno</a:t>
            </a:r>
          </a:p>
          <a:p>
            <a:pPr algn="l"/>
            <a:r>
              <a:rPr lang="it-IT" sz="1600" dirty="0" smtClean="0"/>
              <a:t>Piastra </a:t>
            </a:r>
            <a:r>
              <a:rPr lang="it-IT" sz="1600" dirty="0"/>
              <a:t>di carico = piastra grande 2 </a:t>
            </a:r>
            <a:r>
              <a:rPr lang="it-IT" sz="1600" dirty="0" smtClean="0"/>
              <a:t>(</a:t>
            </a:r>
            <a:r>
              <a:rPr lang="it-IT" sz="1600" dirty="0"/>
              <a:t>10cm X 10cm), 624.9 g, attaccata con biadesivo</a:t>
            </a:r>
          </a:p>
          <a:p>
            <a:pPr algn="l"/>
            <a:r>
              <a:rPr lang="it-IT" sz="1600" dirty="0"/>
              <a:t>a1 = Accelerometro 32163 (</a:t>
            </a:r>
            <a:r>
              <a:rPr lang="it-IT" sz="1600" dirty="0" err="1" smtClean="0"/>
              <a:t>attak</a:t>
            </a:r>
            <a:r>
              <a:rPr lang="it-IT" sz="1600" dirty="0" smtClean="0"/>
              <a:t>).</a:t>
            </a:r>
            <a:endParaRPr lang="it-IT" sz="1600" dirty="0"/>
          </a:p>
          <a:p>
            <a:pPr algn="l"/>
            <a:r>
              <a:rPr lang="it-IT" sz="1600" dirty="0" smtClean="0"/>
              <a:t>a2 </a:t>
            </a:r>
            <a:r>
              <a:rPr lang="it-IT" sz="1600" dirty="0"/>
              <a:t>= Accelerometro 352C03 (</a:t>
            </a:r>
            <a:r>
              <a:rPr lang="it-IT" sz="1600" dirty="0" smtClean="0"/>
              <a:t>magnete) </a:t>
            </a:r>
            <a:r>
              <a:rPr lang="it-IT" sz="1600" b="1" dirty="0" smtClean="0"/>
              <a:t>Colpo sopra.</a:t>
            </a:r>
            <a:endParaRPr lang="it-IT" sz="1600" b="1" dirty="0"/>
          </a:p>
          <a:p>
            <a:pPr algn="l"/>
            <a:r>
              <a:rPr lang="it-IT" sz="1600" dirty="0" smtClean="0"/>
              <a:t>Punta</a:t>
            </a:r>
            <a:r>
              <a:rPr lang="it-IT" sz="1600" dirty="0"/>
              <a:t>: metallica</a:t>
            </a:r>
            <a:r>
              <a:rPr lang="it-IT" sz="1600" dirty="0" smtClean="0"/>
              <a:t>.</a:t>
            </a:r>
          </a:p>
          <a:p>
            <a:pPr algn="l"/>
            <a:r>
              <a:rPr lang="it-IT" sz="1600" dirty="0" smtClean="0"/>
              <a:t>Martellatore a terra.</a:t>
            </a:r>
          </a:p>
          <a:p>
            <a:pPr algn="l"/>
            <a:endParaRPr lang="it-IT" sz="1600" dirty="0"/>
          </a:p>
          <a:p>
            <a:pPr algn="l"/>
            <a:r>
              <a:rPr lang="it-IT" sz="1600" u="sng" dirty="0"/>
              <a:t>Prova </a:t>
            </a:r>
            <a:r>
              <a:rPr lang="it-IT" sz="1600" u="sng" dirty="0" smtClean="0"/>
              <a:t>2</a:t>
            </a:r>
            <a:endParaRPr lang="it-IT" sz="1600" u="sng" dirty="0"/>
          </a:p>
          <a:p>
            <a:pPr algn="l"/>
            <a:r>
              <a:rPr lang="it-IT" sz="1600" b="1" dirty="0" err="1"/>
              <a:t>Slab</a:t>
            </a:r>
            <a:r>
              <a:rPr lang="it-IT" sz="1600" b="1" dirty="0"/>
              <a:t> legno </a:t>
            </a:r>
            <a:endParaRPr lang="it-IT" sz="1600" b="1" dirty="0" smtClean="0"/>
          </a:p>
          <a:p>
            <a:pPr algn="l"/>
            <a:r>
              <a:rPr lang="it-IT" sz="1600" dirty="0" smtClean="0"/>
              <a:t>Piastra </a:t>
            </a:r>
            <a:r>
              <a:rPr lang="it-IT" sz="1600" dirty="0"/>
              <a:t>di carico = piastra </a:t>
            </a:r>
            <a:r>
              <a:rPr lang="it-IT" sz="1600" dirty="0" smtClean="0"/>
              <a:t>piccola (5.6 cm </a:t>
            </a:r>
            <a:r>
              <a:rPr lang="it-IT" sz="1600" dirty="0"/>
              <a:t>X </a:t>
            </a:r>
            <a:r>
              <a:rPr lang="it-IT" sz="1600" dirty="0" smtClean="0"/>
              <a:t>5.7 cm x 0.8 cm), 196.7 g, </a:t>
            </a:r>
            <a:r>
              <a:rPr lang="it-IT" sz="1600" dirty="0"/>
              <a:t>attaccata con biadesivo</a:t>
            </a:r>
          </a:p>
          <a:p>
            <a:pPr algn="l"/>
            <a:r>
              <a:rPr lang="it-IT" sz="1600" dirty="0"/>
              <a:t>a1 = Accelerometro 32163 (</a:t>
            </a:r>
            <a:r>
              <a:rPr lang="it-IT" sz="1600" dirty="0" err="1"/>
              <a:t>attak</a:t>
            </a:r>
            <a:r>
              <a:rPr lang="it-IT" sz="1600" dirty="0"/>
              <a:t>).</a:t>
            </a:r>
          </a:p>
          <a:p>
            <a:pPr algn="l"/>
            <a:r>
              <a:rPr lang="it-IT" sz="1600" dirty="0"/>
              <a:t>a2 = Accelerometro 352C03 (</a:t>
            </a:r>
            <a:r>
              <a:rPr lang="it-IT" sz="1600" dirty="0" smtClean="0"/>
              <a:t>magnete) </a:t>
            </a:r>
            <a:r>
              <a:rPr lang="it-IT" sz="1600" b="1" dirty="0" smtClean="0"/>
              <a:t>Colpo sopra.</a:t>
            </a:r>
            <a:endParaRPr lang="it-IT" sz="1600" b="1" dirty="0"/>
          </a:p>
          <a:p>
            <a:pPr algn="l"/>
            <a:r>
              <a:rPr lang="it-IT" sz="1600" dirty="0"/>
              <a:t>Punta: metallica.</a:t>
            </a:r>
          </a:p>
          <a:p>
            <a:pPr algn="l"/>
            <a:r>
              <a:rPr lang="it-IT" sz="1600" dirty="0"/>
              <a:t>Martellatore a </a:t>
            </a:r>
            <a:r>
              <a:rPr lang="it-IT" sz="1600" dirty="0" smtClean="0"/>
              <a:t>terra.</a:t>
            </a:r>
          </a:p>
          <a:p>
            <a:pPr algn="l"/>
            <a:endParaRPr lang="it-IT" sz="1600" dirty="0"/>
          </a:p>
          <a:p>
            <a:pPr algn="l"/>
            <a:r>
              <a:rPr lang="it-IT" sz="1600" u="sng" dirty="0"/>
              <a:t>Prova </a:t>
            </a:r>
            <a:r>
              <a:rPr lang="it-IT" sz="1600" u="sng" dirty="0" smtClean="0"/>
              <a:t>3</a:t>
            </a:r>
            <a:endParaRPr lang="it-IT" sz="1600" u="sng" dirty="0"/>
          </a:p>
          <a:p>
            <a:pPr algn="l"/>
            <a:r>
              <a:rPr lang="it-IT" sz="1600" b="1" dirty="0" err="1"/>
              <a:t>Slab</a:t>
            </a:r>
            <a:r>
              <a:rPr lang="it-IT" sz="1600" b="1" dirty="0"/>
              <a:t> legno </a:t>
            </a:r>
            <a:endParaRPr lang="it-IT" sz="1600" b="1" dirty="0" smtClean="0"/>
          </a:p>
          <a:p>
            <a:pPr algn="l"/>
            <a:r>
              <a:rPr lang="it-IT" sz="1600" dirty="0" smtClean="0"/>
              <a:t>Piastra </a:t>
            </a:r>
            <a:r>
              <a:rPr lang="it-IT" sz="1600" dirty="0"/>
              <a:t>di carico = </a:t>
            </a:r>
            <a:r>
              <a:rPr lang="it-IT" sz="1600" dirty="0" smtClean="0"/>
              <a:t>piastrina (Ø= 2.6  cm, h=0.18 cm), 6 g, </a:t>
            </a:r>
            <a:r>
              <a:rPr lang="it-IT" sz="1600" dirty="0"/>
              <a:t>attaccata con biadesivo</a:t>
            </a:r>
          </a:p>
          <a:p>
            <a:pPr algn="l"/>
            <a:r>
              <a:rPr lang="it-IT" sz="1600" dirty="0"/>
              <a:t>a1 = Accelerometro 32163 (</a:t>
            </a:r>
            <a:r>
              <a:rPr lang="it-IT" sz="1600" dirty="0" err="1"/>
              <a:t>attak</a:t>
            </a:r>
            <a:r>
              <a:rPr lang="it-IT" sz="1600" dirty="0"/>
              <a:t>).</a:t>
            </a:r>
          </a:p>
          <a:p>
            <a:pPr algn="l"/>
            <a:r>
              <a:rPr lang="it-IT" sz="1600" dirty="0"/>
              <a:t>a2 = Accelerometro 352C03 (magnete) </a:t>
            </a:r>
            <a:r>
              <a:rPr lang="it-IT" sz="1600" b="1" dirty="0"/>
              <a:t>Colpo sopra.</a:t>
            </a:r>
          </a:p>
          <a:p>
            <a:pPr algn="l"/>
            <a:r>
              <a:rPr lang="it-IT" sz="1600" dirty="0"/>
              <a:t>Punta: metallica.</a:t>
            </a:r>
          </a:p>
          <a:p>
            <a:pPr algn="l"/>
            <a:r>
              <a:rPr lang="it-IT" sz="1600" dirty="0"/>
              <a:t>Martellatore a terra.</a:t>
            </a:r>
          </a:p>
          <a:p>
            <a:pPr algn="l"/>
            <a:endParaRPr lang="it-IT" sz="1600" dirty="0"/>
          </a:p>
          <a:p>
            <a:pPr algn="l"/>
            <a:endParaRPr lang="it-IT" sz="1600" dirty="0" smtClean="0"/>
          </a:p>
          <a:p>
            <a:pPr algn="l"/>
            <a:endParaRPr lang="it-IT" sz="1600" dirty="0" smtClean="0"/>
          </a:p>
          <a:p>
            <a:pPr algn="l"/>
            <a:endParaRPr lang="it-IT" sz="1600" dirty="0" smtClean="0"/>
          </a:p>
          <a:p>
            <a:pPr algn="l"/>
            <a:endParaRPr lang="it-IT" sz="1600" dirty="0"/>
          </a:p>
          <a:p>
            <a:pPr algn="l"/>
            <a:endParaRPr lang="it-IT" sz="1600" dirty="0"/>
          </a:p>
          <a:p>
            <a:pPr algn="l"/>
            <a:endParaRPr lang="it-IT" sz="1600" b="1" dirty="0"/>
          </a:p>
          <a:p>
            <a:pPr algn="l"/>
            <a:endParaRPr lang="it-IT" sz="1600" b="1" dirty="0" smtClean="0"/>
          </a:p>
          <a:p>
            <a:pPr algn="l"/>
            <a:endParaRPr lang="it-IT" sz="1600" b="1" dirty="0"/>
          </a:p>
          <a:p>
            <a:pPr algn="l"/>
            <a:endParaRPr lang="it-IT" sz="1600" b="1" dirty="0" smtClean="0"/>
          </a:p>
          <a:p>
            <a:pPr algn="l"/>
            <a:endParaRPr lang="it-IT" sz="1600" b="1" dirty="0"/>
          </a:p>
          <a:p>
            <a:pPr algn="l"/>
            <a:endParaRPr lang="it-IT" sz="1600" dirty="0" smtClean="0"/>
          </a:p>
          <a:p>
            <a:pPr algn="l"/>
            <a:endParaRPr lang="it-IT" sz="1600" b="1" dirty="0" smtClean="0"/>
          </a:p>
          <a:p>
            <a:pPr algn="l"/>
            <a:endParaRPr lang="it-IT" sz="1600" dirty="0" smtClean="0"/>
          </a:p>
          <a:p>
            <a:pPr algn="l"/>
            <a:endParaRPr lang="it-IT" sz="1600" dirty="0"/>
          </a:p>
          <a:p>
            <a:pPr algn="l"/>
            <a:endParaRPr lang="it-IT" sz="1600" dirty="0"/>
          </a:p>
          <a:p>
            <a:pPr algn="l"/>
            <a:endParaRPr lang="it-IT" sz="1600" dirty="0" smtClean="0"/>
          </a:p>
          <a:p>
            <a:pPr algn="l"/>
            <a:endParaRPr lang="it-IT" sz="1600" dirty="0" smtClean="0"/>
          </a:p>
          <a:p>
            <a:pPr algn="l"/>
            <a:endParaRPr lang="it-IT" sz="1600" dirty="0" smtClean="0"/>
          </a:p>
        </p:txBody>
      </p:sp>
      <p:grpSp>
        <p:nvGrpSpPr>
          <p:cNvPr id="39" name="Gruppo 38"/>
          <p:cNvGrpSpPr/>
          <p:nvPr/>
        </p:nvGrpSpPr>
        <p:grpSpPr>
          <a:xfrm>
            <a:off x="10186465" y="175240"/>
            <a:ext cx="1832945" cy="3418986"/>
            <a:chOff x="10186465" y="175240"/>
            <a:chExt cx="1832945" cy="3418986"/>
          </a:xfrm>
        </p:grpSpPr>
        <p:sp>
          <p:nvSpPr>
            <p:cNvPr id="46" name="Rettangolo 45"/>
            <p:cNvSpPr/>
            <p:nvPr/>
          </p:nvSpPr>
          <p:spPr>
            <a:xfrm>
              <a:off x="10203255" y="175240"/>
              <a:ext cx="1783533" cy="341898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47" name="Unità di visualizzazione grafica 46"/>
            <p:cNvSpPr/>
            <p:nvPr/>
          </p:nvSpPr>
          <p:spPr>
            <a:xfrm rot="16200000">
              <a:off x="10310022" y="1175976"/>
              <a:ext cx="390430" cy="335360"/>
            </a:xfrm>
            <a:prstGeom prst="flowChartDisplay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48" name="CasellaDiTesto 47"/>
            <p:cNvSpPr txBox="1"/>
            <p:nvPr/>
          </p:nvSpPr>
          <p:spPr>
            <a:xfrm>
              <a:off x="10833481" y="1237745"/>
              <a:ext cx="118592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100" dirty="0" smtClean="0"/>
                <a:t>Accelerometro1</a:t>
              </a:r>
              <a:endParaRPr lang="it-IT" sz="1100" dirty="0"/>
            </a:p>
          </p:txBody>
        </p:sp>
        <p:sp>
          <p:nvSpPr>
            <p:cNvPr id="49" name="CasellaDiTesto 48"/>
            <p:cNvSpPr txBox="1"/>
            <p:nvPr/>
          </p:nvSpPr>
          <p:spPr>
            <a:xfrm>
              <a:off x="10186465" y="196796"/>
              <a:ext cx="118592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100" b="1" dirty="0" smtClean="0"/>
                <a:t>Legenda</a:t>
              </a:r>
              <a:endParaRPr lang="it-IT" sz="1100" b="1" dirty="0"/>
            </a:p>
          </p:txBody>
        </p:sp>
      </p:grpSp>
      <p:sp>
        <p:nvSpPr>
          <p:cNvPr id="43" name="CasellaDiTesto 42"/>
          <p:cNvSpPr txBox="1"/>
          <p:nvPr/>
        </p:nvSpPr>
        <p:spPr>
          <a:xfrm>
            <a:off x="10796733" y="651094"/>
            <a:ext cx="11859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dirty="0" smtClean="0"/>
              <a:t>Punta metallica</a:t>
            </a:r>
            <a:endParaRPr lang="it-IT" sz="1100" dirty="0"/>
          </a:p>
        </p:txBody>
      </p:sp>
      <p:sp>
        <p:nvSpPr>
          <p:cNvPr id="45" name="Freccia in giù 44"/>
          <p:cNvSpPr/>
          <p:nvPr/>
        </p:nvSpPr>
        <p:spPr>
          <a:xfrm>
            <a:off x="10280151" y="566352"/>
            <a:ext cx="479834" cy="428119"/>
          </a:xfrm>
          <a:prstGeom prst="downArrow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7" name="Cubo 56"/>
          <p:cNvSpPr/>
          <p:nvPr/>
        </p:nvSpPr>
        <p:spPr>
          <a:xfrm>
            <a:off x="5814867" y="778598"/>
            <a:ext cx="4022398" cy="1627881"/>
          </a:xfrm>
          <a:prstGeom prst="cube">
            <a:avLst>
              <a:gd name="adj" fmla="val 84017"/>
            </a:avLst>
          </a:prstGeom>
          <a:blipFill>
            <a:blip r:embed="rId2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8" name="Cubo 57"/>
          <p:cNvSpPr/>
          <p:nvPr/>
        </p:nvSpPr>
        <p:spPr>
          <a:xfrm>
            <a:off x="6458202" y="1286001"/>
            <a:ext cx="2344883" cy="622900"/>
          </a:xfrm>
          <a:prstGeom prst="cube">
            <a:avLst>
              <a:gd name="adj" fmla="val 84017"/>
            </a:avLst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9" name="Unità di visualizzazione grafica 68"/>
          <p:cNvSpPr/>
          <p:nvPr/>
        </p:nvSpPr>
        <p:spPr>
          <a:xfrm rot="16200000">
            <a:off x="7309476" y="1157588"/>
            <a:ext cx="390430" cy="335360"/>
          </a:xfrm>
          <a:prstGeom prst="flowChartDisplay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Unità di visualizzazione grafica 19"/>
          <p:cNvSpPr/>
          <p:nvPr/>
        </p:nvSpPr>
        <p:spPr>
          <a:xfrm rot="16200000">
            <a:off x="8051203" y="1180715"/>
            <a:ext cx="390430" cy="335360"/>
          </a:xfrm>
          <a:prstGeom prst="flowChartDisplay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Unità di visualizzazione grafica 20"/>
          <p:cNvSpPr/>
          <p:nvPr/>
        </p:nvSpPr>
        <p:spPr>
          <a:xfrm rot="16200000">
            <a:off x="10310022" y="1714285"/>
            <a:ext cx="390430" cy="335360"/>
          </a:xfrm>
          <a:prstGeom prst="flowChartDisplay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CasellaDiTesto 21"/>
          <p:cNvSpPr txBox="1"/>
          <p:nvPr/>
        </p:nvSpPr>
        <p:spPr>
          <a:xfrm>
            <a:off x="10833481" y="1776054"/>
            <a:ext cx="11859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dirty="0" smtClean="0"/>
              <a:t>Accelerometro2</a:t>
            </a:r>
            <a:endParaRPr lang="it-IT" sz="1100" dirty="0"/>
          </a:p>
        </p:txBody>
      </p:sp>
      <p:sp>
        <p:nvSpPr>
          <p:cNvPr id="19" name="Ovale 18"/>
          <p:cNvSpPr/>
          <p:nvPr/>
        </p:nvSpPr>
        <p:spPr>
          <a:xfrm>
            <a:off x="552260" y="175240"/>
            <a:ext cx="2091351" cy="4758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smtClean="0"/>
              <a:t>Martellatore</a:t>
            </a:r>
            <a:endParaRPr lang="it-IT" dirty="0"/>
          </a:p>
        </p:txBody>
      </p:sp>
      <p:sp>
        <p:nvSpPr>
          <p:cNvPr id="59" name="Freccia in giù 58"/>
          <p:cNvSpPr/>
          <p:nvPr/>
        </p:nvSpPr>
        <p:spPr>
          <a:xfrm>
            <a:off x="7264774" y="525505"/>
            <a:ext cx="479834" cy="651850"/>
          </a:xfrm>
          <a:prstGeom prst="downArrow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Memoria ad accesso diretto 3"/>
          <p:cNvSpPr/>
          <p:nvPr/>
        </p:nvSpPr>
        <p:spPr>
          <a:xfrm rot="16200000">
            <a:off x="10529382" y="3222049"/>
            <a:ext cx="132450" cy="475748"/>
          </a:xfrm>
          <a:prstGeom prst="flowChartMagneticDrum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7" name="CasellaDiTesto 26"/>
          <p:cNvSpPr txBox="1"/>
          <p:nvPr/>
        </p:nvSpPr>
        <p:spPr>
          <a:xfrm>
            <a:off x="11006071" y="3340160"/>
            <a:ext cx="87075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dirty="0" smtClean="0"/>
              <a:t>Piastrina</a:t>
            </a:r>
            <a:endParaRPr lang="it-IT" sz="1100" dirty="0"/>
          </a:p>
        </p:txBody>
      </p:sp>
      <p:sp>
        <p:nvSpPr>
          <p:cNvPr id="28" name="Cubo 27"/>
          <p:cNvSpPr/>
          <p:nvPr/>
        </p:nvSpPr>
        <p:spPr>
          <a:xfrm>
            <a:off x="10291059" y="2406479"/>
            <a:ext cx="770935" cy="290103"/>
          </a:xfrm>
          <a:prstGeom prst="cube">
            <a:avLst>
              <a:gd name="adj" fmla="val 84017"/>
            </a:avLst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9" name="Cubo 28"/>
          <p:cNvSpPr/>
          <p:nvPr/>
        </p:nvSpPr>
        <p:spPr>
          <a:xfrm>
            <a:off x="10368838" y="2984304"/>
            <a:ext cx="427895" cy="180874"/>
          </a:xfrm>
          <a:prstGeom prst="cube">
            <a:avLst>
              <a:gd name="adj" fmla="val 84017"/>
            </a:avLst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0" name="CasellaDiTesto 29"/>
          <p:cNvSpPr txBox="1"/>
          <p:nvPr/>
        </p:nvSpPr>
        <p:spPr>
          <a:xfrm>
            <a:off x="10903257" y="2918454"/>
            <a:ext cx="10708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dirty="0" smtClean="0"/>
              <a:t>Piastra piccola</a:t>
            </a:r>
            <a:endParaRPr lang="it-IT" sz="1100" dirty="0"/>
          </a:p>
        </p:txBody>
      </p:sp>
      <p:sp>
        <p:nvSpPr>
          <p:cNvPr id="31" name="CasellaDiTesto 30"/>
          <p:cNvSpPr txBox="1"/>
          <p:nvPr/>
        </p:nvSpPr>
        <p:spPr>
          <a:xfrm>
            <a:off x="11173867" y="2327471"/>
            <a:ext cx="70296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dirty="0" smtClean="0"/>
              <a:t>Piastra grande 2</a:t>
            </a:r>
            <a:endParaRPr lang="it-IT" sz="1100" dirty="0"/>
          </a:p>
        </p:txBody>
      </p:sp>
      <p:sp>
        <p:nvSpPr>
          <p:cNvPr id="32" name="Cubo 31"/>
          <p:cNvSpPr/>
          <p:nvPr/>
        </p:nvSpPr>
        <p:spPr>
          <a:xfrm>
            <a:off x="5690963" y="2912435"/>
            <a:ext cx="4022398" cy="1627881"/>
          </a:xfrm>
          <a:prstGeom prst="cube">
            <a:avLst>
              <a:gd name="adj" fmla="val 84017"/>
            </a:avLst>
          </a:prstGeom>
          <a:blipFill>
            <a:blip r:embed="rId2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5" name="Unità di visualizzazione grafica 34"/>
          <p:cNvSpPr/>
          <p:nvPr/>
        </p:nvSpPr>
        <p:spPr>
          <a:xfrm rot="16200000">
            <a:off x="7927299" y="3314552"/>
            <a:ext cx="390430" cy="335360"/>
          </a:xfrm>
          <a:prstGeom prst="flowChartDisplay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7" name="Cubo 36"/>
          <p:cNvSpPr/>
          <p:nvPr/>
        </p:nvSpPr>
        <p:spPr>
          <a:xfrm>
            <a:off x="5721902" y="5002430"/>
            <a:ext cx="4022398" cy="1627881"/>
          </a:xfrm>
          <a:prstGeom prst="cube">
            <a:avLst>
              <a:gd name="adj" fmla="val 84017"/>
            </a:avLst>
          </a:prstGeom>
          <a:blipFill>
            <a:blip r:embed="rId2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2" name="Unità di visualizzazione grafica 41"/>
          <p:cNvSpPr/>
          <p:nvPr/>
        </p:nvSpPr>
        <p:spPr>
          <a:xfrm rot="16200000">
            <a:off x="7958238" y="5404547"/>
            <a:ext cx="390430" cy="335360"/>
          </a:xfrm>
          <a:prstGeom prst="flowChartDisplay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0" name="Cubo 49"/>
          <p:cNvSpPr/>
          <p:nvPr/>
        </p:nvSpPr>
        <p:spPr>
          <a:xfrm>
            <a:off x="6885254" y="3484889"/>
            <a:ext cx="973888" cy="378452"/>
          </a:xfrm>
          <a:prstGeom prst="cube">
            <a:avLst>
              <a:gd name="adj" fmla="val 84017"/>
            </a:avLst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4" name="Unità di visualizzazione grafica 33"/>
          <p:cNvSpPr/>
          <p:nvPr/>
        </p:nvSpPr>
        <p:spPr>
          <a:xfrm rot="16200000">
            <a:off x="7185572" y="3291425"/>
            <a:ext cx="390430" cy="335360"/>
          </a:xfrm>
          <a:prstGeom prst="flowChartDisplay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1" name="Memoria ad accesso diretto 50"/>
          <p:cNvSpPr/>
          <p:nvPr/>
        </p:nvSpPr>
        <p:spPr>
          <a:xfrm rot="16200000">
            <a:off x="7347544" y="5549730"/>
            <a:ext cx="132450" cy="475748"/>
          </a:xfrm>
          <a:prstGeom prst="flowChartMagneticDrum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6" name="Freccia in giù 35"/>
          <p:cNvSpPr/>
          <p:nvPr/>
        </p:nvSpPr>
        <p:spPr>
          <a:xfrm>
            <a:off x="7140870" y="2659342"/>
            <a:ext cx="479834" cy="651850"/>
          </a:xfrm>
          <a:prstGeom prst="downArrow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1" name="Unità di visualizzazione grafica 40"/>
          <p:cNvSpPr/>
          <p:nvPr/>
        </p:nvSpPr>
        <p:spPr>
          <a:xfrm rot="16200000">
            <a:off x="7216511" y="5381420"/>
            <a:ext cx="390430" cy="335360"/>
          </a:xfrm>
          <a:prstGeom prst="flowChartDisplay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4" name="Freccia in giù 43"/>
          <p:cNvSpPr/>
          <p:nvPr/>
        </p:nvSpPr>
        <p:spPr>
          <a:xfrm>
            <a:off x="7171809" y="4749337"/>
            <a:ext cx="479834" cy="651850"/>
          </a:xfrm>
          <a:prstGeom prst="downArrow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46313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0" y="1"/>
            <a:ext cx="12192000" cy="778597"/>
          </a:xfrm>
        </p:spPr>
        <p:txBody>
          <a:bodyPr anchor="t">
            <a:normAutofit/>
          </a:bodyPr>
          <a:lstStyle/>
          <a:p>
            <a:r>
              <a:rPr lang="it-IT" sz="3200" dirty="0" smtClean="0"/>
              <a:t>2019_09_06   </a:t>
            </a:r>
            <a:endParaRPr lang="it-IT" sz="3200" dirty="0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344032" y="778598"/>
            <a:ext cx="11516008" cy="5966234"/>
          </a:xfrm>
        </p:spPr>
        <p:txBody>
          <a:bodyPr>
            <a:normAutofit/>
          </a:bodyPr>
          <a:lstStyle/>
          <a:p>
            <a:pPr algn="l"/>
            <a:r>
              <a:rPr lang="it-IT" sz="1600" u="sng" dirty="0" smtClean="0"/>
              <a:t>Prova 1 x 3 ripetizioni</a:t>
            </a:r>
          </a:p>
          <a:p>
            <a:pPr algn="l"/>
            <a:r>
              <a:rPr lang="it-IT" sz="1600" b="1" dirty="0" smtClean="0"/>
              <a:t>Strada, Via Ravizza</a:t>
            </a:r>
          </a:p>
          <a:p>
            <a:pPr algn="l"/>
            <a:r>
              <a:rPr lang="it-IT" sz="1600" dirty="0" smtClean="0"/>
              <a:t>Piastra </a:t>
            </a:r>
            <a:r>
              <a:rPr lang="it-IT" sz="1600" dirty="0"/>
              <a:t>di carico = piastrina (Ø= 2.6  cm, h=0.18 cm), 6 g, </a:t>
            </a:r>
            <a:r>
              <a:rPr lang="it-IT" sz="1600" dirty="0" smtClean="0"/>
              <a:t>attaccata </a:t>
            </a:r>
            <a:r>
              <a:rPr lang="it-IT" sz="1600" dirty="0"/>
              <a:t>con </a:t>
            </a:r>
            <a:r>
              <a:rPr lang="it-IT" sz="1600" dirty="0" err="1" smtClean="0"/>
              <a:t>attak</a:t>
            </a:r>
            <a:endParaRPr lang="it-IT" sz="1600" dirty="0"/>
          </a:p>
          <a:p>
            <a:pPr algn="l"/>
            <a:r>
              <a:rPr lang="it-IT" sz="1600" dirty="0" smtClean="0"/>
              <a:t>6 accelerometri</a:t>
            </a:r>
            <a:endParaRPr lang="it-IT" sz="1600" b="1" dirty="0"/>
          </a:p>
          <a:p>
            <a:pPr algn="l"/>
            <a:r>
              <a:rPr lang="it-IT" sz="1600" dirty="0" smtClean="0"/>
              <a:t>Punta</a:t>
            </a:r>
            <a:r>
              <a:rPr lang="it-IT" sz="1600" dirty="0"/>
              <a:t>: metallica</a:t>
            </a:r>
            <a:r>
              <a:rPr lang="it-IT" sz="1600" dirty="0" smtClean="0"/>
              <a:t>.</a:t>
            </a:r>
          </a:p>
          <a:p>
            <a:pPr algn="l"/>
            <a:endParaRPr lang="it-IT" sz="1600" dirty="0"/>
          </a:p>
          <a:p>
            <a:pPr algn="l"/>
            <a:r>
              <a:rPr lang="it-IT" sz="1600" u="sng" dirty="0"/>
              <a:t>Prova </a:t>
            </a:r>
            <a:r>
              <a:rPr lang="it-IT" sz="1600" u="sng" dirty="0" smtClean="0"/>
              <a:t>2 </a:t>
            </a:r>
            <a:r>
              <a:rPr lang="it-IT" sz="1600" u="sng" dirty="0"/>
              <a:t>x 3 ripetizioni</a:t>
            </a:r>
          </a:p>
          <a:p>
            <a:pPr algn="l"/>
            <a:r>
              <a:rPr lang="it-IT" sz="1600" dirty="0" smtClean="0"/>
              <a:t>(come sopra)</a:t>
            </a:r>
            <a:endParaRPr lang="it-IT" sz="1600" dirty="0"/>
          </a:p>
          <a:p>
            <a:pPr algn="l"/>
            <a:r>
              <a:rPr lang="it-IT" sz="1600" u="sng" dirty="0"/>
              <a:t>Prova </a:t>
            </a:r>
            <a:r>
              <a:rPr lang="it-IT" sz="1600" u="sng" dirty="0" smtClean="0"/>
              <a:t>3 </a:t>
            </a:r>
            <a:r>
              <a:rPr lang="it-IT" sz="1600" u="sng" dirty="0"/>
              <a:t>x 3 ripetizioni</a:t>
            </a:r>
            <a:endParaRPr lang="it-IT" sz="1600" u="sng" dirty="0" smtClean="0"/>
          </a:p>
          <a:p>
            <a:pPr algn="l"/>
            <a:r>
              <a:rPr lang="it-IT" sz="1600" dirty="0"/>
              <a:t>(come sopra)</a:t>
            </a:r>
          </a:p>
          <a:p>
            <a:pPr algn="l"/>
            <a:endParaRPr lang="it-IT" sz="1600" u="sng" dirty="0" smtClean="0"/>
          </a:p>
          <a:p>
            <a:pPr algn="l"/>
            <a:r>
              <a:rPr lang="it-IT" sz="1600" u="sng" dirty="0"/>
              <a:t>Prova </a:t>
            </a:r>
            <a:r>
              <a:rPr lang="it-IT" sz="1600" u="sng" dirty="0" smtClean="0"/>
              <a:t>4 </a:t>
            </a:r>
            <a:r>
              <a:rPr lang="it-IT" sz="1600" u="sng" dirty="0"/>
              <a:t>x </a:t>
            </a:r>
            <a:r>
              <a:rPr lang="it-IT" sz="1600" u="sng" dirty="0" smtClean="0"/>
              <a:t>1 ripetizione</a:t>
            </a:r>
            <a:endParaRPr lang="it-IT" sz="1600" u="sng" dirty="0"/>
          </a:p>
          <a:p>
            <a:pPr algn="l"/>
            <a:r>
              <a:rPr lang="it-IT" sz="1600" b="1" dirty="0"/>
              <a:t>Strada, Via Ravizza</a:t>
            </a:r>
          </a:p>
          <a:p>
            <a:pPr algn="l"/>
            <a:r>
              <a:rPr lang="it-IT" sz="1600" dirty="0"/>
              <a:t>Piastra di carico = piastra piccola (5.6 cm X 5.7 cm x 0.8 cm), 196.7 g, attaccata con </a:t>
            </a:r>
            <a:r>
              <a:rPr lang="it-IT" sz="1600" dirty="0" err="1"/>
              <a:t>attak</a:t>
            </a:r>
            <a:endParaRPr lang="it-IT" sz="1600" dirty="0"/>
          </a:p>
          <a:p>
            <a:pPr algn="l"/>
            <a:endParaRPr lang="it-IT" sz="1600" u="sng" dirty="0"/>
          </a:p>
          <a:p>
            <a:pPr algn="l"/>
            <a:endParaRPr lang="it-IT" sz="1600" dirty="0"/>
          </a:p>
          <a:p>
            <a:pPr algn="l"/>
            <a:endParaRPr lang="it-IT" sz="1600" dirty="0" smtClean="0"/>
          </a:p>
          <a:p>
            <a:pPr algn="l"/>
            <a:endParaRPr lang="it-IT" sz="1600" dirty="0" smtClean="0"/>
          </a:p>
          <a:p>
            <a:pPr algn="l"/>
            <a:endParaRPr lang="it-IT" sz="1600" dirty="0" smtClean="0"/>
          </a:p>
          <a:p>
            <a:pPr algn="l"/>
            <a:endParaRPr lang="it-IT" sz="1600" dirty="0"/>
          </a:p>
          <a:p>
            <a:pPr algn="l"/>
            <a:endParaRPr lang="it-IT" sz="1600" dirty="0"/>
          </a:p>
          <a:p>
            <a:pPr algn="l"/>
            <a:endParaRPr lang="it-IT" sz="1600" b="1" dirty="0"/>
          </a:p>
          <a:p>
            <a:pPr algn="l"/>
            <a:endParaRPr lang="it-IT" sz="1600" b="1" dirty="0" smtClean="0"/>
          </a:p>
          <a:p>
            <a:pPr algn="l"/>
            <a:endParaRPr lang="it-IT" sz="1600" b="1" dirty="0"/>
          </a:p>
          <a:p>
            <a:pPr algn="l"/>
            <a:endParaRPr lang="it-IT" sz="1600" b="1" dirty="0" smtClean="0"/>
          </a:p>
          <a:p>
            <a:pPr algn="l"/>
            <a:endParaRPr lang="it-IT" sz="1600" b="1" dirty="0"/>
          </a:p>
          <a:p>
            <a:pPr algn="l"/>
            <a:endParaRPr lang="it-IT" sz="1600" dirty="0" smtClean="0"/>
          </a:p>
          <a:p>
            <a:pPr algn="l"/>
            <a:endParaRPr lang="it-IT" sz="1600" b="1" dirty="0" smtClean="0"/>
          </a:p>
          <a:p>
            <a:pPr algn="l"/>
            <a:endParaRPr lang="it-IT" sz="1600" dirty="0" smtClean="0"/>
          </a:p>
          <a:p>
            <a:pPr algn="l"/>
            <a:endParaRPr lang="it-IT" sz="1600" dirty="0"/>
          </a:p>
          <a:p>
            <a:pPr algn="l"/>
            <a:endParaRPr lang="it-IT" sz="1600" dirty="0"/>
          </a:p>
          <a:p>
            <a:pPr algn="l"/>
            <a:endParaRPr lang="it-IT" sz="1600" dirty="0" smtClean="0"/>
          </a:p>
          <a:p>
            <a:pPr algn="l"/>
            <a:endParaRPr lang="it-IT" sz="1600" dirty="0" smtClean="0"/>
          </a:p>
          <a:p>
            <a:pPr algn="l"/>
            <a:endParaRPr lang="it-IT" sz="1600" dirty="0" smtClean="0"/>
          </a:p>
        </p:txBody>
      </p:sp>
      <p:grpSp>
        <p:nvGrpSpPr>
          <p:cNvPr id="39" name="Gruppo 38"/>
          <p:cNvGrpSpPr/>
          <p:nvPr/>
        </p:nvGrpSpPr>
        <p:grpSpPr>
          <a:xfrm>
            <a:off x="10186465" y="175240"/>
            <a:ext cx="1832945" cy="3418986"/>
            <a:chOff x="10186465" y="175240"/>
            <a:chExt cx="1832945" cy="3418986"/>
          </a:xfrm>
        </p:grpSpPr>
        <p:sp>
          <p:nvSpPr>
            <p:cNvPr id="46" name="Rettangolo 45"/>
            <p:cNvSpPr/>
            <p:nvPr/>
          </p:nvSpPr>
          <p:spPr>
            <a:xfrm>
              <a:off x="10203255" y="175240"/>
              <a:ext cx="1783533" cy="341898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48" name="CasellaDiTesto 47"/>
            <p:cNvSpPr txBox="1"/>
            <p:nvPr/>
          </p:nvSpPr>
          <p:spPr>
            <a:xfrm>
              <a:off x="10833481" y="1126258"/>
              <a:ext cx="1185929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100" dirty="0" smtClean="0"/>
                <a:t>Array 5 accelerometri</a:t>
              </a:r>
              <a:endParaRPr lang="it-IT" sz="1100" dirty="0"/>
            </a:p>
          </p:txBody>
        </p:sp>
        <p:sp>
          <p:nvSpPr>
            <p:cNvPr id="49" name="CasellaDiTesto 48"/>
            <p:cNvSpPr txBox="1"/>
            <p:nvPr/>
          </p:nvSpPr>
          <p:spPr>
            <a:xfrm>
              <a:off x="10186465" y="196796"/>
              <a:ext cx="118592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100" b="1" dirty="0" smtClean="0"/>
                <a:t>Legenda</a:t>
              </a:r>
              <a:endParaRPr lang="it-IT" sz="1100" b="1" dirty="0"/>
            </a:p>
          </p:txBody>
        </p:sp>
      </p:grpSp>
      <p:sp>
        <p:nvSpPr>
          <p:cNvPr id="43" name="CasellaDiTesto 42"/>
          <p:cNvSpPr txBox="1"/>
          <p:nvPr/>
        </p:nvSpPr>
        <p:spPr>
          <a:xfrm>
            <a:off x="10796733" y="651094"/>
            <a:ext cx="11859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dirty="0" smtClean="0"/>
              <a:t>Punta metallica</a:t>
            </a:r>
            <a:endParaRPr lang="it-IT" sz="1100" dirty="0"/>
          </a:p>
        </p:txBody>
      </p:sp>
      <p:sp>
        <p:nvSpPr>
          <p:cNvPr id="45" name="Freccia in giù 44"/>
          <p:cNvSpPr/>
          <p:nvPr/>
        </p:nvSpPr>
        <p:spPr>
          <a:xfrm>
            <a:off x="10280151" y="566352"/>
            <a:ext cx="479834" cy="428119"/>
          </a:xfrm>
          <a:prstGeom prst="downArrow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7" name="Cubo 56"/>
          <p:cNvSpPr/>
          <p:nvPr/>
        </p:nvSpPr>
        <p:spPr>
          <a:xfrm>
            <a:off x="4486040" y="1684758"/>
            <a:ext cx="5512003" cy="3358836"/>
          </a:xfrm>
          <a:prstGeom prst="cube">
            <a:avLst>
              <a:gd name="adj" fmla="val 84017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Unità di visualizzazione grafica 19"/>
          <p:cNvSpPr/>
          <p:nvPr/>
        </p:nvSpPr>
        <p:spPr>
          <a:xfrm rot="16200000">
            <a:off x="7139155" y="2154073"/>
            <a:ext cx="257609" cy="168969"/>
          </a:xfrm>
          <a:prstGeom prst="flowChartDisplay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Unità di visualizzazione grafica 20"/>
          <p:cNvSpPr/>
          <p:nvPr/>
        </p:nvSpPr>
        <p:spPr>
          <a:xfrm rot="16200000">
            <a:off x="10310022" y="1714285"/>
            <a:ext cx="390430" cy="335360"/>
          </a:xfrm>
          <a:prstGeom prst="flowChartDisplay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CasellaDiTesto 21"/>
          <p:cNvSpPr txBox="1"/>
          <p:nvPr/>
        </p:nvSpPr>
        <p:spPr>
          <a:xfrm>
            <a:off x="10833481" y="1776054"/>
            <a:ext cx="11859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dirty="0" smtClean="0"/>
              <a:t>Accelerometro2</a:t>
            </a:r>
            <a:endParaRPr lang="it-IT" sz="1100" dirty="0"/>
          </a:p>
        </p:txBody>
      </p:sp>
      <p:sp>
        <p:nvSpPr>
          <p:cNvPr id="19" name="Ovale 18"/>
          <p:cNvSpPr/>
          <p:nvPr/>
        </p:nvSpPr>
        <p:spPr>
          <a:xfrm>
            <a:off x="552260" y="175240"/>
            <a:ext cx="2091351" cy="4758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smtClean="0"/>
              <a:t>Martellatore</a:t>
            </a:r>
            <a:endParaRPr lang="it-IT" dirty="0"/>
          </a:p>
        </p:txBody>
      </p:sp>
      <p:sp>
        <p:nvSpPr>
          <p:cNvPr id="4" name="Memoria ad accesso diretto 3"/>
          <p:cNvSpPr/>
          <p:nvPr/>
        </p:nvSpPr>
        <p:spPr>
          <a:xfrm rot="16200000">
            <a:off x="10492315" y="2729037"/>
            <a:ext cx="132450" cy="475748"/>
          </a:xfrm>
          <a:prstGeom prst="flowChartMagneticDrum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7" name="CasellaDiTesto 26"/>
          <p:cNvSpPr txBox="1"/>
          <p:nvPr/>
        </p:nvSpPr>
        <p:spPr>
          <a:xfrm>
            <a:off x="10969004" y="2847148"/>
            <a:ext cx="87075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dirty="0" smtClean="0"/>
              <a:t>Piastrina</a:t>
            </a:r>
            <a:endParaRPr lang="it-IT" sz="1100" dirty="0"/>
          </a:p>
        </p:txBody>
      </p:sp>
      <p:sp>
        <p:nvSpPr>
          <p:cNvPr id="29" name="Cubo 28"/>
          <p:cNvSpPr/>
          <p:nvPr/>
        </p:nvSpPr>
        <p:spPr>
          <a:xfrm>
            <a:off x="10306120" y="2432962"/>
            <a:ext cx="427895" cy="180874"/>
          </a:xfrm>
          <a:prstGeom prst="cube">
            <a:avLst>
              <a:gd name="adj" fmla="val 84017"/>
            </a:avLst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0" name="CasellaDiTesto 29"/>
          <p:cNvSpPr txBox="1"/>
          <p:nvPr/>
        </p:nvSpPr>
        <p:spPr>
          <a:xfrm>
            <a:off x="10895395" y="2404959"/>
            <a:ext cx="10708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dirty="0" smtClean="0"/>
              <a:t>Piastra piccola</a:t>
            </a:r>
            <a:endParaRPr lang="it-IT" sz="1100" dirty="0"/>
          </a:p>
        </p:txBody>
      </p:sp>
      <p:cxnSp>
        <p:nvCxnSpPr>
          <p:cNvPr id="6" name="Connettore diritto 5"/>
          <p:cNvCxnSpPr>
            <a:stCxn id="57" idx="0"/>
            <a:endCxn id="57" idx="1"/>
          </p:cNvCxnSpPr>
          <p:nvPr/>
        </p:nvCxnSpPr>
        <p:spPr>
          <a:xfrm flipH="1">
            <a:off x="5831045" y="1684758"/>
            <a:ext cx="2821993" cy="2821993"/>
          </a:xfrm>
          <a:prstGeom prst="line">
            <a:avLst/>
          </a:prstGeom>
          <a:ln w="57150"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riangolo isoscele 6"/>
          <p:cNvSpPr/>
          <p:nvPr/>
        </p:nvSpPr>
        <p:spPr>
          <a:xfrm>
            <a:off x="2731562" y="32936"/>
            <a:ext cx="1213165" cy="603358"/>
          </a:xfrm>
          <a:prstGeom prst="triangl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smtClean="0"/>
              <a:t>SITO</a:t>
            </a:r>
            <a:endParaRPr lang="it-IT" dirty="0"/>
          </a:p>
        </p:txBody>
      </p:sp>
      <p:pic>
        <p:nvPicPr>
          <p:cNvPr id="38" name="Immagine 3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0079" y="3923010"/>
            <a:ext cx="3382567" cy="2536925"/>
          </a:xfrm>
          <a:prstGeom prst="rect">
            <a:avLst/>
          </a:prstGeom>
        </p:spPr>
      </p:pic>
      <p:sp>
        <p:nvSpPr>
          <p:cNvPr id="40" name="Unità di visualizzazione grafica 39"/>
          <p:cNvSpPr/>
          <p:nvPr/>
        </p:nvSpPr>
        <p:spPr>
          <a:xfrm rot="16200000">
            <a:off x="7303922" y="1951179"/>
            <a:ext cx="257609" cy="168969"/>
          </a:xfrm>
          <a:prstGeom prst="flowChartDisplay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3" name="Unità di visualizzazione grafica 52"/>
          <p:cNvSpPr/>
          <p:nvPr/>
        </p:nvSpPr>
        <p:spPr>
          <a:xfrm rot="16200000">
            <a:off x="7489681" y="1755157"/>
            <a:ext cx="257609" cy="168969"/>
          </a:xfrm>
          <a:prstGeom prst="flowChartDisplay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3" name="Memoria ad accesso diretto 62"/>
          <p:cNvSpPr/>
          <p:nvPr/>
        </p:nvSpPr>
        <p:spPr>
          <a:xfrm rot="16200000">
            <a:off x="6859239" y="2492405"/>
            <a:ext cx="109513" cy="411967"/>
          </a:xfrm>
          <a:prstGeom prst="flowChartMagneticDrum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6" name="Unità di visualizzazione grafica 55"/>
          <p:cNvSpPr/>
          <p:nvPr/>
        </p:nvSpPr>
        <p:spPr>
          <a:xfrm rot="16200000">
            <a:off x="10258726" y="1413943"/>
            <a:ext cx="188029" cy="168969"/>
          </a:xfrm>
          <a:prstGeom prst="flowChartDisplay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0" name="Unità di visualizzazione grafica 59"/>
          <p:cNvSpPr/>
          <p:nvPr/>
        </p:nvSpPr>
        <p:spPr>
          <a:xfrm rot="16200000">
            <a:off x="10420106" y="1241196"/>
            <a:ext cx="188029" cy="168969"/>
          </a:xfrm>
          <a:prstGeom prst="flowChartDisplay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1" name="Unità di visualizzazione grafica 60"/>
          <p:cNvSpPr/>
          <p:nvPr/>
        </p:nvSpPr>
        <p:spPr>
          <a:xfrm rot="16200000">
            <a:off x="10581486" y="1069508"/>
            <a:ext cx="188029" cy="168969"/>
          </a:xfrm>
          <a:prstGeom prst="flowChartDisplay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2" name="Cubo 61"/>
          <p:cNvSpPr/>
          <p:nvPr/>
        </p:nvSpPr>
        <p:spPr>
          <a:xfrm>
            <a:off x="5110316" y="3989886"/>
            <a:ext cx="719303" cy="255270"/>
          </a:xfrm>
          <a:prstGeom prst="cube">
            <a:avLst>
              <a:gd name="adj" fmla="val 84017"/>
            </a:avLst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9" name="Unità di visualizzazione grafica 68"/>
          <p:cNvSpPr/>
          <p:nvPr/>
        </p:nvSpPr>
        <p:spPr>
          <a:xfrm rot="16200000">
            <a:off x="6718781" y="2303674"/>
            <a:ext cx="390430" cy="335360"/>
          </a:xfrm>
          <a:prstGeom prst="flowChartDisplay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9" name="Freccia in giù 58"/>
          <p:cNvSpPr/>
          <p:nvPr/>
        </p:nvSpPr>
        <p:spPr>
          <a:xfrm>
            <a:off x="6674079" y="1924683"/>
            <a:ext cx="479834" cy="398757"/>
          </a:xfrm>
          <a:prstGeom prst="downArrow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4" name="Unità di visualizzazione grafica 63"/>
          <p:cNvSpPr/>
          <p:nvPr/>
        </p:nvSpPr>
        <p:spPr>
          <a:xfrm rot="16200000">
            <a:off x="5700815" y="3599952"/>
            <a:ext cx="257609" cy="168969"/>
          </a:xfrm>
          <a:prstGeom prst="flowChartDisplay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5" name="Unità di visualizzazione grafica 64"/>
          <p:cNvSpPr/>
          <p:nvPr/>
        </p:nvSpPr>
        <p:spPr>
          <a:xfrm rot="16200000">
            <a:off x="5865582" y="3397058"/>
            <a:ext cx="257609" cy="168969"/>
          </a:xfrm>
          <a:prstGeom prst="flowChartDisplay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6" name="Unità di visualizzazione grafica 65"/>
          <p:cNvSpPr/>
          <p:nvPr/>
        </p:nvSpPr>
        <p:spPr>
          <a:xfrm rot="16200000">
            <a:off x="6051341" y="3201036"/>
            <a:ext cx="257609" cy="168969"/>
          </a:xfrm>
          <a:prstGeom prst="flowChartDisplay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7" name="Unità di visualizzazione grafica 66"/>
          <p:cNvSpPr/>
          <p:nvPr/>
        </p:nvSpPr>
        <p:spPr>
          <a:xfrm rot="16200000">
            <a:off x="5280441" y="3749553"/>
            <a:ext cx="390430" cy="335360"/>
          </a:xfrm>
          <a:prstGeom prst="flowChartDisplay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8" name="Freccia in giù 67"/>
          <p:cNvSpPr/>
          <p:nvPr/>
        </p:nvSpPr>
        <p:spPr>
          <a:xfrm>
            <a:off x="5235739" y="3370562"/>
            <a:ext cx="479834" cy="398757"/>
          </a:xfrm>
          <a:prstGeom prst="downArrow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78332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0" y="1"/>
            <a:ext cx="12192000" cy="778597"/>
          </a:xfrm>
        </p:spPr>
        <p:txBody>
          <a:bodyPr anchor="t">
            <a:normAutofit/>
          </a:bodyPr>
          <a:lstStyle/>
          <a:p>
            <a:r>
              <a:rPr lang="it-IT" sz="3200" dirty="0" smtClean="0"/>
              <a:t>2019_09_10 (1/3)   </a:t>
            </a:r>
            <a:endParaRPr lang="it-IT" sz="3200" dirty="0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344032" y="778598"/>
            <a:ext cx="11516008" cy="5966234"/>
          </a:xfrm>
        </p:spPr>
        <p:txBody>
          <a:bodyPr>
            <a:normAutofit/>
          </a:bodyPr>
          <a:lstStyle/>
          <a:p>
            <a:pPr algn="l"/>
            <a:r>
              <a:rPr lang="it-IT" sz="1600" u="sng" dirty="0" smtClean="0"/>
              <a:t>Prova 1 </a:t>
            </a:r>
          </a:p>
          <a:p>
            <a:pPr algn="l"/>
            <a:r>
              <a:rPr lang="it-IT" sz="1600" b="1" dirty="0" smtClean="0"/>
              <a:t>Strada, Via Cocchi</a:t>
            </a:r>
          </a:p>
          <a:p>
            <a:pPr algn="l"/>
            <a:r>
              <a:rPr lang="it-IT" sz="1600" dirty="0" smtClean="0"/>
              <a:t>Piastra </a:t>
            </a:r>
            <a:r>
              <a:rPr lang="it-IT" sz="1600" dirty="0"/>
              <a:t>di carico = piastrina (Ø= 2.6  cm, h=0.18 cm), 6 g, </a:t>
            </a:r>
            <a:r>
              <a:rPr lang="it-IT" sz="1600" b="1" dirty="0" smtClean="0"/>
              <a:t>attaccata </a:t>
            </a:r>
            <a:r>
              <a:rPr lang="it-IT" sz="1600" b="1" dirty="0"/>
              <a:t>con </a:t>
            </a:r>
            <a:r>
              <a:rPr lang="it-IT" sz="1600" b="1" dirty="0" err="1" smtClean="0"/>
              <a:t>attak</a:t>
            </a:r>
            <a:endParaRPr lang="it-IT" sz="1600" b="1" dirty="0"/>
          </a:p>
          <a:p>
            <a:pPr algn="l"/>
            <a:r>
              <a:rPr lang="it-IT" sz="1600" dirty="0"/>
              <a:t>a2 = Accelerometro 352C03 (magnete) Colpo </a:t>
            </a:r>
            <a:r>
              <a:rPr lang="it-IT" sz="1600" dirty="0" smtClean="0"/>
              <a:t>sopra????</a:t>
            </a:r>
            <a:endParaRPr lang="it-IT" sz="1600" dirty="0"/>
          </a:p>
          <a:p>
            <a:pPr algn="l"/>
            <a:r>
              <a:rPr lang="it-IT" sz="1600" dirty="0" smtClean="0"/>
              <a:t>Punta</a:t>
            </a:r>
            <a:r>
              <a:rPr lang="it-IT" sz="1600" dirty="0"/>
              <a:t>: </a:t>
            </a:r>
            <a:r>
              <a:rPr lang="it-IT" sz="1600" dirty="0" smtClean="0"/>
              <a:t>metallica???</a:t>
            </a:r>
          </a:p>
          <a:p>
            <a:pPr algn="l"/>
            <a:r>
              <a:rPr lang="it-IT" sz="1600" b="1" dirty="0" smtClean="0"/>
              <a:t>Colpi dati male (muovendo il martello dal manico)</a:t>
            </a:r>
          </a:p>
          <a:p>
            <a:pPr algn="l"/>
            <a:endParaRPr lang="it-IT" sz="1600" dirty="0"/>
          </a:p>
          <a:p>
            <a:pPr algn="l"/>
            <a:r>
              <a:rPr lang="it-IT" sz="1600" u="sng" dirty="0"/>
              <a:t>Prova </a:t>
            </a:r>
            <a:r>
              <a:rPr lang="it-IT" sz="1600" u="sng" dirty="0" smtClean="0"/>
              <a:t>2 </a:t>
            </a:r>
          </a:p>
          <a:p>
            <a:pPr algn="l"/>
            <a:r>
              <a:rPr lang="it-IT" sz="1600" b="1" dirty="0"/>
              <a:t>Strada, Via Cocchi</a:t>
            </a:r>
          </a:p>
          <a:p>
            <a:pPr algn="l"/>
            <a:r>
              <a:rPr lang="it-IT" sz="1600" dirty="0"/>
              <a:t>Piastra di carico = piastrina (Ø= 2.6  cm, h=0.18 cm), 6 g, </a:t>
            </a:r>
            <a:r>
              <a:rPr lang="it-IT" sz="1600" b="1" dirty="0" smtClean="0"/>
              <a:t>attaccata </a:t>
            </a:r>
            <a:r>
              <a:rPr lang="it-IT" sz="1600" b="1" dirty="0"/>
              <a:t>con </a:t>
            </a:r>
            <a:r>
              <a:rPr lang="it-IT" sz="1600" b="1" dirty="0" err="1"/>
              <a:t>attak</a:t>
            </a:r>
            <a:endParaRPr lang="it-IT" sz="1600" b="1" dirty="0"/>
          </a:p>
          <a:p>
            <a:pPr algn="l"/>
            <a:r>
              <a:rPr lang="it-IT" sz="1600" dirty="0"/>
              <a:t>a2 = Accelerometro 352C03 (magnete) Colpo sopra????</a:t>
            </a:r>
          </a:p>
          <a:p>
            <a:pPr algn="l"/>
            <a:r>
              <a:rPr lang="it-IT" sz="1600" dirty="0"/>
              <a:t>Punta: metallica</a:t>
            </a:r>
            <a:r>
              <a:rPr lang="it-IT" sz="1600" dirty="0" smtClean="0"/>
              <a:t>???</a:t>
            </a:r>
          </a:p>
          <a:p>
            <a:pPr algn="l"/>
            <a:r>
              <a:rPr lang="it-IT" sz="1600" b="1" dirty="0"/>
              <a:t>Colpi dati </a:t>
            </a:r>
            <a:r>
              <a:rPr lang="it-IT" sz="1600" b="1" dirty="0" smtClean="0"/>
              <a:t>bene (</a:t>
            </a:r>
            <a:r>
              <a:rPr lang="it-IT" sz="1600" b="1" dirty="0"/>
              <a:t>muovendo il martello </a:t>
            </a:r>
            <a:r>
              <a:rPr lang="it-IT" sz="1600" b="1" dirty="0" smtClean="0"/>
              <a:t>da vicino la punta)</a:t>
            </a:r>
            <a:endParaRPr lang="it-IT" sz="1600" b="1" dirty="0"/>
          </a:p>
          <a:p>
            <a:pPr algn="l"/>
            <a:endParaRPr lang="it-IT" sz="1600" dirty="0" smtClean="0"/>
          </a:p>
          <a:p>
            <a:pPr algn="l"/>
            <a:endParaRPr lang="it-IT" sz="1600" dirty="0"/>
          </a:p>
          <a:p>
            <a:pPr algn="l"/>
            <a:endParaRPr lang="it-IT" sz="1600" dirty="0" smtClean="0"/>
          </a:p>
          <a:p>
            <a:pPr algn="l"/>
            <a:endParaRPr lang="it-IT" sz="1600" dirty="0"/>
          </a:p>
          <a:p>
            <a:pPr algn="l"/>
            <a:endParaRPr lang="it-IT" sz="1600" dirty="0" smtClean="0"/>
          </a:p>
          <a:p>
            <a:pPr algn="l"/>
            <a:endParaRPr lang="it-IT" sz="1600" dirty="0"/>
          </a:p>
          <a:p>
            <a:pPr algn="l"/>
            <a:endParaRPr lang="it-IT" sz="1600" dirty="0"/>
          </a:p>
          <a:p>
            <a:pPr algn="l"/>
            <a:endParaRPr lang="it-IT" sz="1600" b="1" dirty="0"/>
          </a:p>
          <a:p>
            <a:pPr algn="l"/>
            <a:endParaRPr lang="it-IT" sz="1600" b="1" dirty="0" smtClean="0"/>
          </a:p>
          <a:p>
            <a:pPr algn="l"/>
            <a:endParaRPr lang="it-IT" sz="1600" b="1" dirty="0"/>
          </a:p>
          <a:p>
            <a:pPr algn="l"/>
            <a:endParaRPr lang="it-IT" sz="1600" b="1" dirty="0" smtClean="0"/>
          </a:p>
          <a:p>
            <a:pPr algn="l"/>
            <a:endParaRPr lang="it-IT" sz="1600" b="1" dirty="0"/>
          </a:p>
          <a:p>
            <a:pPr algn="l"/>
            <a:endParaRPr lang="it-IT" sz="1600" dirty="0" smtClean="0"/>
          </a:p>
          <a:p>
            <a:pPr algn="l"/>
            <a:endParaRPr lang="it-IT" sz="1600" b="1" dirty="0" smtClean="0"/>
          </a:p>
          <a:p>
            <a:pPr algn="l"/>
            <a:endParaRPr lang="it-IT" sz="1600" dirty="0" smtClean="0"/>
          </a:p>
          <a:p>
            <a:pPr algn="l"/>
            <a:endParaRPr lang="it-IT" sz="1600" dirty="0"/>
          </a:p>
          <a:p>
            <a:pPr algn="l"/>
            <a:endParaRPr lang="it-IT" sz="1600" dirty="0"/>
          </a:p>
          <a:p>
            <a:pPr algn="l"/>
            <a:endParaRPr lang="it-IT" sz="1600" dirty="0" smtClean="0"/>
          </a:p>
          <a:p>
            <a:pPr algn="l"/>
            <a:endParaRPr lang="it-IT" sz="1600" dirty="0" smtClean="0"/>
          </a:p>
          <a:p>
            <a:pPr algn="l"/>
            <a:endParaRPr lang="it-IT" sz="1600" dirty="0" smtClean="0"/>
          </a:p>
        </p:txBody>
      </p:sp>
      <p:grpSp>
        <p:nvGrpSpPr>
          <p:cNvPr id="39" name="Gruppo 38"/>
          <p:cNvGrpSpPr/>
          <p:nvPr/>
        </p:nvGrpSpPr>
        <p:grpSpPr>
          <a:xfrm>
            <a:off x="10186465" y="175240"/>
            <a:ext cx="1800323" cy="3418986"/>
            <a:chOff x="10186465" y="175240"/>
            <a:chExt cx="1800323" cy="3418986"/>
          </a:xfrm>
        </p:grpSpPr>
        <p:sp>
          <p:nvSpPr>
            <p:cNvPr id="46" name="Rettangolo 45"/>
            <p:cNvSpPr/>
            <p:nvPr/>
          </p:nvSpPr>
          <p:spPr>
            <a:xfrm>
              <a:off x="10203255" y="175240"/>
              <a:ext cx="1783533" cy="341898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49" name="CasellaDiTesto 48"/>
            <p:cNvSpPr txBox="1"/>
            <p:nvPr/>
          </p:nvSpPr>
          <p:spPr>
            <a:xfrm>
              <a:off x="10186465" y="196796"/>
              <a:ext cx="118592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100" b="1" dirty="0" smtClean="0"/>
                <a:t>Legenda</a:t>
              </a:r>
              <a:endParaRPr lang="it-IT" sz="1100" b="1" dirty="0"/>
            </a:p>
          </p:txBody>
        </p:sp>
      </p:grpSp>
      <p:sp>
        <p:nvSpPr>
          <p:cNvPr id="43" name="CasellaDiTesto 42"/>
          <p:cNvSpPr txBox="1"/>
          <p:nvPr/>
        </p:nvSpPr>
        <p:spPr>
          <a:xfrm>
            <a:off x="10796733" y="651094"/>
            <a:ext cx="11859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dirty="0" smtClean="0"/>
              <a:t>Punta metallica</a:t>
            </a:r>
            <a:endParaRPr lang="it-IT" sz="1100" dirty="0"/>
          </a:p>
        </p:txBody>
      </p:sp>
      <p:sp>
        <p:nvSpPr>
          <p:cNvPr id="45" name="Freccia in giù 44"/>
          <p:cNvSpPr/>
          <p:nvPr/>
        </p:nvSpPr>
        <p:spPr>
          <a:xfrm>
            <a:off x="10280151" y="566352"/>
            <a:ext cx="479834" cy="428119"/>
          </a:xfrm>
          <a:prstGeom prst="downArrow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7" name="Cubo 56"/>
          <p:cNvSpPr/>
          <p:nvPr/>
        </p:nvSpPr>
        <p:spPr>
          <a:xfrm>
            <a:off x="6554279" y="2432962"/>
            <a:ext cx="3266101" cy="1389483"/>
          </a:xfrm>
          <a:prstGeom prst="cube">
            <a:avLst>
              <a:gd name="adj" fmla="val 84017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Unità di visualizzazione grafica 20"/>
          <p:cNvSpPr/>
          <p:nvPr/>
        </p:nvSpPr>
        <p:spPr>
          <a:xfrm rot="16200000">
            <a:off x="10310022" y="1714285"/>
            <a:ext cx="390430" cy="335360"/>
          </a:xfrm>
          <a:prstGeom prst="flowChartDisplay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CasellaDiTesto 21"/>
          <p:cNvSpPr txBox="1"/>
          <p:nvPr/>
        </p:nvSpPr>
        <p:spPr>
          <a:xfrm>
            <a:off x="10833481" y="1776054"/>
            <a:ext cx="11859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dirty="0" smtClean="0"/>
              <a:t>Accelerometro2</a:t>
            </a:r>
            <a:endParaRPr lang="it-IT" sz="1100" dirty="0"/>
          </a:p>
        </p:txBody>
      </p:sp>
      <p:sp>
        <p:nvSpPr>
          <p:cNvPr id="19" name="Ovale 18"/>
          <p:cNvSpPr/>
          <p:nvPr/>
        </p:nvSpPr>
        <p:spPr>
          <a:xfrm>
            <a:off x="552260" y="175240"/>
            <a:ext cx="2091351" cy="4758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smtClean="0"/>
              <a:t>Martellatore</a:t>
            </a:r>
            <a:endParaRPr lang="it-IT" dirty="0"/>
          </a:p>
        </p:txBody>
      </p:sp>
      <p:sp>
        <p:nvSpPr>
          <p:cNvPr id="4" name="Memoria ad accesso diretto 3"/>
          <p:cNvSpPr/>
          <p:nvPr/>
        </p:nvSpPr>
        <p:spPr>
          <a:xfrm rot="16200000">
            <a:off x="10492315" y="2729037"/>
            <a:ext cx="132450" cy="475748"/>
          </a:xfrm>
          <a:prstGeom prst="flowChartMagneticDrum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7" name="CasellaDiTesto 26"/>
          <p:cNvSpPr txBox="1"/>
          <p:nvPr/>
        </p:nvSpPr>
        <p:spPr>
          <a:xfrm>
            <a:off x="10969004" y="2847148"/>
            <a:ext cx="87075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dirty="0" smtClean="0"/>
              <a:t>Piastrina</a:t>
            </a:r>
            <a:endParaRPr lang="it-IT" sz="1100" dirty="0"/>
          </a:p>
        </p:txBody>
      </p:sp>
      <p:sp>
        <p:nvSpPr>
          <p:cNvPr id="29" name="Cubo 28"/>
          <p:cNvSpPr/>
          <p:nvPr/>
        </p:nvSpPr>
        <p:spPr>
          <a:xfrm>
            <a:off x="10306120" y="2432962"/>
            <a:ext cx="427895" cy="180874"/>
          </a:xfrm>
          <a:prstGeom prst="cube">
            <a:avLst>
              <a:gd name="adj" fmla="val 84017"/>
            </a:avLst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0" name="CasellaDiTesto 29"/>
          <p:cNvSpPr txBox="1"/>
          <p:nvPr/>
        </p:nvSpPr>
        <p:spPr>
          <a:xfrm>
            <a:off x="10895395" y="2404959"/>
            <a:ext cx="10708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dirty="0" smtClean="0"/>
              <a:t>Piastra piccola</a:t>
            </a:r>
            <a:endParaRPr lang="it-IT" sz="1100" dirty="0"/>
          </a:p>
        </p:txBody>
      </p:sp>
      <p:cxnSp>
        <p:nvCxnSpPr>
          <p:cNvPr id="6" name="Connettore diritto 5"/>
          <p:cNvCxnSpPr>
            <a:stCxn id="57" idx="0"/>
            <a:endCxn id="57" idx="1"/>
          </p:cNvCxnSpPr>
          <p:nvPr/>
        </p:nvCxnSpPr>
        <p:spPr>
          <a:xfrm flipH="1">
            <a:off x="7603629" y="2432962"/>
            <a:ext cx="1167401" cy="1167402"/>
          </a:xfrm>
          <a:prstGeom prst="line">
            <a:avLst/>
          </a:prstGeom>
          <a:ln w="57150"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riangolo isoscele 6"/>
          <p:cNvSpPr/>
          <p:nvPr/>
        </p:nvSpPr>
        <p:spPr>
          <a:xfrm>
            <a:off x="2731562" y="32936"/>
            <a:ext cx="1213165" cy="603358"/>
          </a:xfrm>
          <a:prstGeom prst="triangl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smtClean="0"/>
              <a:t>SITO</a:t>
            </a:r>
            <a:endParaRPr lang="it-IT" dirty="0"/>
          </a:p>
        </p:txBody>
      </p:sp>
      <p:sp>
        <p:nvSpPr>
          <p:cNvPr id="63" name="Memoria ad accesso diretto 62"/>
          <p:cNvSpPr/>
          <p:nvPr/>
        </p:nvSpPr>
        <p:spPr>
          <a:xfrm rot="16200000">
            <a:off x="7800369" y="2720625"/>
            <a:ext cx="109513" cy="411967"/>
          </a:xfrm>
          <a:prstGeom prst="flowChartMagneticDrum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9" name="Unità di visualizzazione grafica 68"/>
          <p:cNvSpPr/>
          <p:nvPr/>
        </p:nvSpPr>
        <p:spPr>
          <a:xfrm rot="16200000">
            <a:off x="7659911" y="2531894"/>
            <a:ext cx="390430" cy="335360"/>
          </a:xfrm>
          <a:prstGeom prst="flowChartDisplay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9" name="Freccia in giù 58"/>
          <p:cNvSpPr/>
          <p:nvPr/>
        </p:nvSpPr>
        <p:spPr>
          <a:xfrm>
            <a:off x="7615209" y="2152903"/>
            <a:ext cx="479834" cy="398757"/>
          </a:xfrm>
          <a:prstGeom prst="downArrow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43490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3575" y="190501"/>
            <a:ext cx="7648575" cy="6253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11802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Cubo 49"/>
          <p:cNvSpPr/>
          <p:nvPr/>
        </p:nvSpPr>
        <p:spPr>
          <a:xfrm>
            <a:off x="6958489" y="5270688"/>
            <a:ext cx="3635567" cy="1398026"/>
          </a:xfrm>
          <a:prstGeom prst="cube">
            <a:avLst>
              <a:gd name="adj" fmla="val 84017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51" name="Connettore diritto 50"/>
          <p:cNvCxnSpPr>
            <a:stCxn id="50" idx="0"/>
            <a:endCxn id="50" idx="1"/>
          </p:cNvCxnSpPr>
          <p:nvPr/>
        </p:nvCxnSpPr>
        <p:spPr>
          <a:xfrm flipH="1">
            <a:off x="8188983" y="5270688"/>
            <a:ext cx="1174579" cy="1174580"/>
          </a:xfrm>
          <a:prstGeom prst="line">
            <a:avLst/>
          </a:prstGeom>
          <a:ln w="57150"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Cubo 46"/>
          <p:cNvSpPr/>
          <p:nvPr/>
        </p:nvSpPr>
        <p:spPr>
          <a:xfrm>
            <a:off x="6715867" y="3299718"/>
            <a:ext cx="3251291" cy="1398026"/>
          </a:xfrm>
          <a:prstGeom prst="cube">
            <a:avLst>
              <a:gd name="adj" fmla="val 84017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48" name="Connettore diritto 47"/>
          <p:cNvCxnSpPr>
            <a:stCxn id="47" idx="0"/>
            <a:endCxn id="47" idx="1"/>
          </p:cNvCxnSpPr>
          <p:nvPr/>
        </p:nvCxnSpPr>
        <p:spPr>
          <a:xfrm flipH="1">
            <a:off x="7754223" y="3299718"/>
            <a:ext cx="1174579" cy="1174580"/>
          </a:xfrm>
          <a:prstGeom prst="line">
            <a:avLst/>
          </a:prstGeom>
          <a:ln w="57150"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0" y="1"/>
            <a:ext cx="12192000" cy="778597"/>
          </a:xfrm>
        </p:spPr>
        <p:txBody>
          <a:bodyPr anchor="t">
            <a:normAutofit/>
          </a:bodyPr>
          <a:lstStyle/>
          <a:p>
            <a:r>
              <a:rPr lang="it-IT" sz="3200" dirty="0" smtClean="0"/>
              <a:t>2019_09_10 (2/3)   </a:t>
            </a:r>
            <a:endParaRPr lang="it-IT" sz="3200" dirty="0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344032" y="778598"/>
            <a:ext cx="11516008" cy="5966234"/>
          </a:xfrm>
        </p:spPr>
        <p:txBody>
          <a:bodyPr>
            <a:normAutofit fontScale="92500" lnSpcReduction="20000"/>
          </a:bodyPr>
          <a:lstStyle/>
          <a:p>
            <a:pPr algn="l"/>
            <a:r>
              <a:rPr lang="it-IT" sz="1600" u="sng" dirty="0"/>
              <a:t>Prova 3</a:t>
            </a:r>
          </a:p>
          <a:p>
            <a:pPr algn="l"/>
            <a:r>
              <a:rPr lang="it-IT" sz="1600" b="1" dirty="0"/>
              <a:t>Strada, Via Cocchi</a:t>
            </a:r>
          </a:p>
          <a:p>
            <a:pPr algn="l"/>
            <a:r>
              <a:rPr lang="it-IT" sz="1600" dirty="0"/>
              <a:t>Piastra di carico = piastra piccola (5.6 cm X 5.7 cm x 0.8 cm), 196.7 g, </a:t>
            </a:r>
            <a:r>
              <a:rPr lang="it-IT" sz="1600" b="1" dirty="0" smtClean="0"/>
              <a:t>attaccata </a:t>
            </a:r>
            <a:r>
              <a:rPr lang="it-IT" sz="1600" b="1" dirty="0"/>
              <a:t>con biadesivo</a:t>
            </a:r>
          </a:p>
          <a:p>
            <a:pPr algn="l"/>
            <a:r>
              <a:rPr lang="it-IT" sz="1600" dirty="0"/>
              <a:t>a2 = Accelerometro 352C03 (magnete).</a:t>
            </a:r>
          </a:p>
          <a:p>
            <a:pPr algn="l"/>
            <a:r>
              <a:rPr lang="it-IT" sz="1600" dirty="0"/>
              <a:t>Punta: </a:t>
            </a:r>
            <a:r>
              <a:rPr lang="it-IT" sz="1600" dirty="0" smtClean="0"/>
              <a:t>metallica</a:t>
            </a:r>
            <a:endParaRPr lang="it-IT" sz="1600" dirty="0"/>
          </a:p>
          <a:p>
            <a:pPr algn="l"/>
            <a:r>
              <a:rPr lang="it-IT" sz="1600" b="1" dirty="0"/>
              <a:t>Colpi sopra a2</a:t>
            </a:r>
            <a:endParaRPr lang="it-IT" sz="1600" dirty="0"/>
          </a:p>
          <a:p>
            <a:pPr algn="l"/>
            <a:endParaRPr lang="it-IT" sz="1600" u="sng" dirty="0" smtClean="0"/>
          </a:p>
          <a:p>
            <a:pPr algn="l"/>
            <a:r>
              <a:rPr lang="it-IT" sz="1600" u="sng" dirty="0" smtClean="0"/>
              <a:t>Prova 4 </a:t>
            </a:r>
          </a:p>
          <a:p>
            <a:pPr algn="l"/>
            <a:r>
              <a:rPr lang="it-IT" sz="1600" b="1" dirty="0"/>
              <a:t>Strada, Via Cocchi</a:t>
            </a:r>
          </a:p>
          <a:p>
            <a:pPr algn="l"/>
            <a:r>
              <a:rPr lang="it-IT" sz="1600" dirty="0"/>
              <a:t>Piastra di carico = piastra piccola (5.6 cm X 5.7 cm x 0.8 cm), 196.7 g, </a:t>
            </a:r>
            <a:r>
              <a:rPr lang="it-IT" sz="1600" b="1" dirty="0" smtClean="0"/>
              <a:t>attaccata </a:t>
            </a:r>
            <a:r>
              <a:rPr lang="it-IT" sz="1600" b="1" dirty="0"/>
              <a:t>con biadesivo</a:t>
            </a:r>
          </a:p>
          <a:p>
            <a:pPr algn="l"/>
            <a:r>
              <a:rPr lang="it-IT" sz="1600" dirty="0"/>
              <a:t>a2 = Accelerometro 352C03 (magnete).</a:t>
            </a:r>
          </a:p>
          <a:p>
            <a:pPr algn="l"/>
            <a:r>
              <a:rPr lang="it-IT" sz="1600" dirty="0"/>
              <a:t>Punta: </a:t>
            </a:r>
            <a:r>
              <a:rPr lang="it-IT" sz="1600" dirty="0" smtClean="0"/>
              <a:t>metallica</a:t>
            </a:r>
            <a:endParaRPr lang="it-IT" sz="1600" dirty="0"/>
          </a:p>
          <a:p>
            <a:pPr algn="l"/>
            <a:r>
              <a:rPr lang="it-IT" sz="1600" b="1" dirty="0"/>
              <a:t>Colpi </a:t>
            </a:r>
            <a:r>
              <a:rPr lang="it-IT" sz="1600" b="1" dirty="0" smtClean="0"/>
              <a:t>vicino a2 </a:t>
            </a:r>
            <a:r>
              <a:rPr lang="it-IT" sz="1600" dirty="0"/>
              <a:t>(di lato)</a:t>
            </a:r>
          </a:p>
          <a:p>
            <a:pPr algn="l"/>
            <a:endParaRPr lang="it-IT" sz="1600" dirty="0"/>
          </a:p>
          <a:p>
            <a:pPr algn="l"/>
            <a:r>
              <a:rPr lang="it-IT" sz="1600" u="sng" dirty="0" smtClean="0"/>
              <a:t>Prova 5 </a:t>
            </a:r>
          </a:p>
          <a:p>
            <a:pPr algn="l"/>
            <a:r>
              <a:rPr lang="it-IT" sz="1600" b="1" dirty="0"/>
              <a:t>Strada, Via Cocchi</a:t>
            </a:r>
          </a:p>
          <a:p>
            <a:pPr algn="l"/>
            <a:r>
              <a:rPr lang="it-IT" sz="1600" dirty="0"/>
              <a:t>Piastra di carico = piastra piccola (5.6 cm X 5.7 cm x 0.8 cm), 196.7 g, </a:t>
            </a:r>
            <a:r>
              <a:rPr lang="it-IT" sz="1600" b="1" dirty="0" smtClean="0"/>
              <a:t>attaccata </a:t>
            </a:r>
            <a:r>
              <a:rPr lang="it-IT" sz="1600" b="1" dirty="0"/>
              <a:t>con biadesivo</a:t>
            </a:r>
          </a:p>
          <a:p>
            <a:pPr algn="l"/>
            <a:r>
              <a:rPr lang="it-IT" sz="1600" dirty="0"/>
              <a:t>a2 = Accelerometro 352C03 (magnete).</a:t>
            </a:r>
          </a:p>
          <a:p>
            <a:pPr algn="l"/>
            <a:r>
              <a:rPr lang="it-IT" sz="1600" dirty="0"/>
              <a:t>Punta: </a:t>
            </a:r>
            <a:r>
              <a:rPr lang="it-IT" sz="1600" dirty="0" smtClean="0"/>
              <a:t>metallica</a:t>
            </a:r>
            <a:endParaRPr lang="it-IT" sz="1600" dirty="0"/>
          </a:p>
          <a:p>
            <a:pPr algn="l"/>
            <a:r>
              <a:rPr lang="it-IT" sz="1600" b="1" dirty="0"/>
              <a:t>Colpi </a:t>
            </a:r>
            <a:r>
              <a:rPr lang="it-IT" sz="1600" b="1" dirty="0" smtClean="0"/>
              <a:t>fuori su piastrina attaccata con </a:t>
            </a:r>
            <a:r>
              <a:rPr lang="it-IT" sz="1600" b="1" dirty="0" err="1" smtClean="0"/>
              <a:t>attak</a:t>
            </a:r>
            <a:endParaRPr lang="it-IT" sz="1600" u="sng" dirty="0"/>
          </a:p>
          <a:p>
            <a:pPr algn="l"/>
            <a:endParaRPr lang="it-IT" sz="1600" u="sng" dirty="0" smtClean="0"/>
          </a:p>
          <a:p>
            <a:pPr algn="l"/>
            <a:endParaRPr lang="it-IT" sz="1600" dirty="0" smtClean="0"/>
          </a:p>
          <a:p>
            <a:pPr algn="l"/>
            <a:endParaRPr lang="it-IT" sz="1600" dirty="0" smtClean="0"/>
          </a:p>
          <a:p>
            <a:pPr algn="l"/>
            <a:endParaRPr lang="it-IT" sz="1600" dirty="0"/>
          </a:p>
          <a:p>
            <a:pPr algn="l"/>
            <a:endParaRPr lang="it-IT" sz="1600" dirty="0"/>
          </a:p>
          <a:p>
            <a:pPr algn="l"/>
            <a:endParaRPr lang="it-IT" sz="1600" b="1" dirty="0"/>
          </a:p>
          <a:p>
            <a:pPr algn="l"/>
            <a:endParaRPr lang="it-IT" sz="1600" b="1" dirty="0" smtClean="0"/>
          </a:p>
          <a:p>
            <a:pPr algn="l"/>
            <a:endParaRPr lang="it-IT" sz="1600" b="1" dirty="0"/>
          </a:p>
          <a:p>
            <a:pPr algn="l"/>
            <a:endParaRPr lang="it-IT" sz="1600" b="1" dirty="0" smtClean="0"/>
          </a:p>
          <a:p>
            <a:pPr algn="l"/>
            <a:endParaRPr lang="it-IT" sz="1600" b="1" dirty="0"/>
          </a:p>
          <a:p>
            <a:pPr algn="l"/>
            <a:endParaRPr lang="it-IT" sz="1600" dirty="0" smtClean="0"/>
          </a:p>
          <a:p>
            <a:pPr algn="l"/>
            <a:endParaRPr lang="it-IT" sz="1600" b="1" dirty="0" smtClean="0"/>
          </a:p>
          <a:p>
            <a:pPr algn="l"/>
            <a:endParaRPr lang="it-IT" sz="1600" dirty="0" smtClean="0"/>
          </a:p>
          <a:p>
            <a:pPr algn="l"/>
            <a:endParaRPr lang="it-IT" sz="1600" dirty="0"/>
          </a:p>
          <a:p>
            <a:pPr algn="l"/>
            <a:endParaRPr lang="it-IT" sz="1600" dirty="0"/>
          </a:p>
          <a:p>
            <a:pPr algn="l"/>
            <a:endParaRPr lang="it-IT" sz="1600" dirty="0" smtClean="0"/>
          </a:p>
          <a:p>
            <a:pPr algn="l"/>
            <a:endParaRPr lang="it-IT" sz="1600" dirty="0" smtClean="0"/>
          </a:p>
          <a:p>
            <a:pPr algn="l"/>
            <a:endParaRPr lang="it-IT" sz="1600" dirty="0" smtClean="0"/>
          </a:p>
        </p:txBody>
      </p:sp>
      <p:grpSp>
        <p:nvGrpSpPr>
          <p:cNvPr id="39" name="Gruppo 38"/>
          <p:cNvGrpSpPr/>
          <p:nvPr/>
        </p:nvGrpSpPr>
        <p:grpSpPr>
          <a:xfrm>
            <a:off x="10186465" y="175240"/>
            <a:ext cx="1800323" cy="3418986"/>
            <a:chOff x="10186465" y="175240"/>
            <a:chExt cx="1800323" cy="3418986"/>
          </a:xfrm>
        </p:grpSpPr>
        <p:sp>
          <p:nvSpPr>
            <p:cNvPr id="46" name="Rettangolo 45"/>
            <p:cNvSpPr/>
            <p:nvPr/>
          </p:nvSpPr>
          <p:spPr>
            <a:xfrm>
              <a:off x="10203255" y="175240"/>
              <a:ext cx="1783533" cy="341898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49" name="CasellaDiTesto 48"/>
            <p:cNvSpPr txBox="1"/>
            <p:nvPr/>
          </p:nvSpPr>
          <p:spPr>
            <a:xfrm>
              <a:off x="10186465" y="196796"/>
              <a:ext cx="118592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100" b="1" dirty="0" smtClean="0"/>
                <a:t>Legenda</a:t>
              </a:r>
              <a:endParaRPr lang="it-IT" sz="1100" b="1" dirty="0"/>
            </a:p>
          </p:txBody>
        </p:sp>
      </p:grpSp>
      <p:sp>
        <p:nvSpPr>
          <p:cNvPr id="43" name="CasellaDiTesto 42"/>
          <p:cNvSpPr txBox="1"/>
          <p:nvPr/>
        </p:nvSpPr>
        <p:spPr>
          <a:xfrm>
            <a:off x="10796733" y="651094"/>
            <a:ext cx="11859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dirty="0" smtClean="0"/>
              <a:t>Punta metallica</a:t>
            </a:r>
            <a:endParaRPr lang="it-IT" sz="1100" dirty="0"/>
          </a:p>
        </p:txBody>
      </p:sp>
      <p:sp>
        <p:nvSpPr>
          <p:cNvPr id="45" name="Freccia in giù 44"/>
          <p:cNvSpPr/>
          <p:nvPr/>
        </p:nvSpPr>
        <p:spPr>
          <a:xfrm>
            <a:off x="10280151" y="566352"/>
            <a:ext cx="479834" cy="428119"/>
          </a:xfrm>
          <a:prstGeom prst="downArrow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Unità di visualizzazione grafica 20"/>
          <p:cNvSpPr/>
          <p:nvPr/>
        </p:nvSpPr>
        <p:spPr>
          <a:xfrm rot="16200000">
            <a:off x="10323899" y="1220449"/>
            <a:ext cx="390430" cy="335360"/>
          </a:xfrm>
          <a:prstGeom prst="flowChartDisplay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CasellaDiTesto 21"/>
          <p:cNvSpPr txBox="1"/>
          <p:nvPr/>
        </p:nvSpPr>
        <p:spPr>
          <a:xfrm>
            <a:off x="10847358" y="1282218"/>
            <a:ext cx="11859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dirty="0" smtClean="0"/>
              <a:t>Accelerometro2</a:t>
            </a:r>
            <a:endParaRPr lang="it-IT" sz="1100" dirty="0"/>
          </a:p>
        </p:txBody>
      </p:sp>
      <p:sp>
        <p:nvSpPr>
          <p:cNvPr id="19" name="Ovale 18"/>
          <p:cNvSpPr/>
          <p:nvPr/>
        </p:nvSpPr>
        <p:spPr>
          <a:xfrm>
            <a:off x="552260" y="175240"/>
            <a:ext cx="2091351" cy="4758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smtClean="0"/>
              <a:t>Martellatore</a:t>
            </a:r>
            <a:endParaRPr lang="it-IT" dirty="0"/>
          </a:p>
        </p:txBody>
      </p:sp>
      <p:sp>
        <p:nvSpPr>
          <p:cNvPr id="4" name="Memoria ad accesso diretto 3"/>
          <p:cNvSpPr/>
          <p:nvPr/>
        </p:nvSpPr>
        <p:spPr>
          <a:xfrm rot="16200000">
            <a:off x="10506192" y="2235201"/>
            <a:ext cx="132450" cy="475748"/>
          </a:xfrm>
          <a:prstGeom prst="flowChartMagneticDrum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7" name="CasellaDiTesto 26"/>
          <p:cNvSpPr txBox="1"/>
          <p:nvPr/>
        </p:nvSpPr>
        <p:spPr>
          <a:xfrm>
            <a:off x="10982881" y="2353312"/>
            <a:ext cx="87075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dirty="0" smtClean="0"/>
              <a:t>Piastrina</a:t>
            </a:r>
            <a:endParaRPr lang="it-IT" sz="1100" dirty="0"/>
          </a:p>
        </p:txBody>
      </p:sp>
      <p:sp>
        <p:nvSpPr>
          <p:cNvPr id="29" name="Cubo 28"/>
          <p:cNvSpPr/>
          <p:nvPr/>
        </p:nvSpPr>
        <p:spPr>
          <a:xfrm>
            <a:off x="10319997" y="1939126"/>
            <a:ext cx="427895" cy="180874"/>
          </a:xfrm>
          <a:prstGeom prst="cube">
            <a:avLst>
              <a:gd name="adj" fmla="val 84017"/>
            </a:avLst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0" name="CasellaDiTesto 29"/>
          <p:cNvSpPr txBox="1"/>
          <p:nvPr/>
        </p:nvSpPr>
        <p:spPr>
          <a:xfrm>
            <a:off x="10909272" y="1911123"/>
            <a:ext cx="10708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dirty="0" smtClean="0"/>
              <a:t>Piastra piccola</a:t>
            </a:r>
            <a:endParaRPr lang="it-IT" sz="1100" dirty="0"/>
          </a:p>
        </p:txBody>
      </p:sp>
      <p:sp>
        <p:nvSpPr>
          <p:cNvPr id="7" name="Triangolo isoscele 6"/>
          <p:cNvSpPr/>
          <p:nvPr/>
        </p:nvSpPr>
        <p:spPr>
          <a:xfrm>
            <a:off x="2731562" y="32936"/>
            <a:ext cx="1213165" cy="603358"/>
          </a:xfrm>
          <a:prstGeom prst="triangl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smtClean="0"/>
              <a:t>SITO</a:t>
            </a:r>
            <a:endParaRPr lang="it-IT" dirty="0"/>
          </a:p>
        </p:txBody>
      </p:sp>
      <p:sp>
        <p:nvSpPr>
          <p:cNvPr id="26" name="Cubo 25"/>
          <p:cNvSpPr/>
          <p:nvPr/>
        </p:nvSpPr>
        <p:spPr>
          <a:xfrm>
            <a:off x="7090210" y="3929005"/>
            <a:ext cx="1001331" cy="318254"/>
          </a:xfrm>
          <a:prstGeom prst="cube">
            <a:avLst>
              <a:gd name="adj" fmla="val 84017"/>
            </a:avLst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8" name="Unità di visualizzazione grafica 27"/>
          <p:cNvSpPr/>
          <p:nvPr/>
        </p:nvSpPr>
        <p:spPr>
          <a:xfrm rot="16200000">
            <a:off x="7238616" y="3700089"/>
            <a:ext cx="390430" cy="335360"/>
          </a:xfrm>
          <a:prstGeom prst="flowChartDisplay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1" name="Freccia in giù 30"/>
          <p:cNvSpPr/>
          <p:nvPr/>
        </p:nvSpPr>
        <p:spPr>
          <a:xfrm>
            <a:off x="7628497" y="3634054"/>
            <a:ext cx="479834" cy="398757"/>
          </a:xfrm>
          <a:prstGeom prst="downArrow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2" name="Cubo 31"/>
          <p:cNvSpPr/>
          <p:nvPr/>
        </p:nvSpPr>
        <p:spPr>
          <a:xfrm>
            <a:off x="6633333" y="1351542"/>
            <a:ext cx="3187048" cy="1398026"/>
          </a:xfrm>
          <a:prstGeom prst="cube">
            <a:avLst>
              <a:gd name="adj" fmla="val 84017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33" name="Connettore diritto 32"/>
          <p:cNvCxnSpPr>
            <a:stCxn id="32" idx="0"/>
            <a:endCxn id="32" idx="1"/>
          </p:cNvCxnSpPr>
          <p:nvPr/>
        </p:nvCxnSpPr>
        <p:spPr>
          <a:xfrm flipH="1">
            <a:off x="7639567" y="1351542"/>
            <a:ext cx="1174580" cy="1174580"/>
          </a:xfrm>
          <a:prstGeom prst="line">
            <a:avLst/>
          </a:prstGeom>
          <a:ln w="57150"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Cubo 33"/>
          <p:cNvSpPr/>
          <p:nvPr/>
        </p:nvSpPr>
        <p:spPr>
          <a:xfrm>
            <a:off x="6958489" y="2001350"/>
            <a:ext cx="1001331" cy="318254"/>
          </a:xfrm>
          <a:prstGeom prst="cube">
            <a:avLst>
              <a:gd name="adj" fmla="val 84017"/>
            </a:avLst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5" name="Unità di visualizzazione grafica 34"/>
          <p:cNvSpPr/>
          <p:nvPr/>
        </p:nvSpPr>
        <p:spPr>
          <a:xfrm rot="16200000">
            <a:off x="7263939" y="1797739"/>
            <a:ext cx="390430" cy="335360"/>
          </a:xfrm>
          <a:prstGeom prst="flowChartDisplay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6" name="Freccia in giù 35"/>
          <p:cNvSpPr/>
          <p:nvPr/>
        </p:nvSpPr>
        <p:spPr>
          <a:xfrm>
            <a:off x="7219237" y="1418748"/>
            <a:ext cx="479834" cy="398757"/>
          </a:xfrm>
          <a:prstGeom prst="downArrow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0" name="Cubo 39"/>
          <p:cNvSpPr/>
          <p:nvPr/>
        </p:nvSpPr>
        <p:spPr>
          <a:xfrm>
            <a:off x="7540783" y="5746876"/>
            <a:ext cx="1001331" cy="318254"/>
          </a:xfrm>
          <a:prstGeom prst="cube">
            <a:avLst>
              <a:gd name="adj" fmla="val 84017"/>
            </a:avLst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1" name="Unità di visualizzazione grafica 40"/>
          <p:cNvSpPr/>
          <p:nvPr/>
        </p:nvSpPr>
        <p:spPr>
          <a:xfrm rot="16200000">
            <a:off x="7844000" y="5543108"/>
            <a:ext cx="390430" cy="335360"/>
          </a:xfrm>
          <a:prstGeom prst="flowChartDisplay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2" name="Memoria ad accesso diretto 51"/>
          <p:cNvSpPr/>
          <p:nvPr/>
        </p:nvSpPr>
        <p:spPr>
          <a:xfrm rot="16200000">
            <a:off x="9079384" y="5686329"/>
            <a:ext cx="132450" cy="475748"/>
          </a:xfrm>
          <a:prstGeom prst="flowChartMagneticDrum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2" name="Freccia in giù 41"/>
          <p:cNvSpPr/>
          <p:nvPr/>
        </p:nvSpPr>
        <p:spPr>
          <a:xfrm>
            <a:off x="8907735" y="5480591"/>
            <a:ext cx="479834" cy="398757"/>
          </a:xfrm>
          <a:prstGeom prst="downArrow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526389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Cubo 49"/>
          <p:cNvSpPr/>
          <p:nvPr/>
        </p:nvSpPr>
        <p:spPr>
          <a:xfrm>
            <a:off x="7147173" y="5147816"/>
            <a:ext cx="3635567" cy="1398026"/>
          </a:xfrm>
          <a:prstGeom prst="cube">
            <a:avLst>
              <a:gd name="adj" fmla="val 84017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51" name="Connettore diritto 50"/>
          <p:cNvCxnSpPr>
            <a:stCxn id="50" idx="0"/>
            <a:endCxn id="50" idx="1"/>
          </p:cNvCxnSpPr>
          <p:nvPr/>
        </p:nvCxnSpPr>
        <p:spPr>
          <a:xfrm flipH="1">
            <a:off x="8377667" y="5147816"/>
            <a:ext cx="1174579" cy="1174580"/>
          </a:xfrm>
          <a:prstGeom prst="line">
            <a:avLst/>
          </a:prstGeom>
          <a:ln w="57150"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Cubo 46"/>
          <p:cNvSpPr/>
          <p:nvPr/>
        </p:nvSpPr>
        <p:spPr>
          <a:xfrm>
            <a:off x="6693822" y="3109162"/>
            <a:ext cx="3382685" cy="1588582"/>
          </a:xfrm>
          <a:prstGeom prst="cube">
            <a:avLst>
              <a:gd name="adj" fmla="val 84017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48" name="Connettore diritto 47"/>
          <p:cNvCxnSpPr>
            <a:stCxn id="47" idx="0"/>
            <a:endCxn id="47" idx="1"/>
          </p:cNvCxnSpPr>
          <p:nvPr/>
        </p:nvCxnSpPr>
        <p:spPr>
          <a:xfrm flipH="1">
            <a:off x="7717825" y="3109162"/>
            <a:ext cx="1334679" cy="1334679"/>
          </a:xfrm>
          <a:prstGeom prst="line">
            <a:avLst/>
          </a:prstGeom>
          <a:ln w="57150"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0" y="1"/>
            <a:ext cx="12192000" cy="778597"/>
          </a:xfrm>
        </p:spPr>
        <p:txBody>
          <a:bodyPr anchor="t">
            <a:normAutofit/>
          </a:bodyPr>
          <a:lstStyle/>
          <a:p>
            <a:r>
              <a:rPr lang="it-IT" sz="3200" dirty="0" smtClean="0"/>
              <a:t>2019_09_10 (3/3)   </a:t>
            </a:r>
            <a:endParaRPr lang="it-IT" sz="3200" dirty="0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344032" y="778598"/>
            <a:ext cx="11516008" cy="5966234"/>
          </a:xfrm>
        </p:spPr>
        <p:txBody>
          <a:bodyPr>
            <a:normAutofit fontScale="92500" lnSpcReduction="20000"/>
          </a:bodyPr>
          <a:lstStyle/>
          <a:p>
            <a:pPr algn="l"/>
            <a:r>
              <a:rPr lang="it-IT" sz="1600" u="sng" dirty="0"/>
              <a:t>Prova </a:t>
            </a:r>
            <a:r>
              <a:rPr lang="it-IT" sz="1600" u="sng" dirty="0" smtClean="0"/>
              <a:t>6</a:t>
            </a:r>
            <a:endParaRPr lang="it-IT" sz="1600" u="sng" dirty="0"/>
          </a:p>
          <a:p>
            <a:pPr algn="l"/>
            <a:r>
              <a:rPr lang="it-IT" sz="1600" b="1" dirty="0"/>
              <a:t>Strada, Via Cocchi</a:t>
            </a:r>
          </a:p>
          <a:p>
            <a:pPr algn="l"/>
            <a:r>
              <a:rPr lang="it-IT" sz="1600" dirty="0"/>
              <a:t>Piastra di carico = piastra piccola (5.6 cm X 5.7 cm x 0.8 cm), 196.7 g, </a:t>
            </a:r>
            <a:r>
              <a:rPr lang="it-IT" sz="1600" b="1" dirty="0" smtClean="0"/>
              <a:t>attaccata </a:t>
            </a:r>
            <a:r>
              <a:rPr lang="it-IT" sz="1600" b="1" dirty="0"/>
              <a:t>con biadesivo</a:t>
            </a:r>
          </a:p>
          <a:p>
            <a:pPr algn="l"/>
            <a:r>
              <a:rPr lang="it-IT" sz="1600" dirty="0"/>
              <a:t>a2 = Accelerometro 352C03 (magnete).</a:t>
            </a:r>
          </a:p>
          <a:p>
            <a:pPr algn="l"/>
            <a:r>
              <a:rPr lang="it-IT" sz="1600" dirty="0"/>
              <a:t>Punta: </a:t>
            </a:r>
            <a:r>
              <a:rPr lang="it-IT" sz="1600" dirty="0" smtClean="0"/>
              <a:t>metallica</a:t>
            </a:r>
            <a:endParaRPr lang="it-IT" sz="1600" dirty="0"/>
          </a:p>
          <a:p>
            <a:pPr algn="l"/>
            <a:r>
              <a:rPr lang="it-IT" sz="1600" b="1" dirty="0" smtClean="0"/>
              <a:t>Colpi fuori </a:t>
            </a:r>
            <a:r>
              <a:rPr lang="it-IT" sz="1600" b="1" dirty="0"/>
              <a:t>su piastrina attaccata con </a:t>
            </a:r>
            <a:r>
              <a:rPr lang="it-IT" sz="1600" b="1" dirty="0" err="1"/>
              <a:t>attak</a:t>
            </a:r>
            <a:endParaRPr lang="it-IT" sz="1600" u="sng" dirty="0"/>
          </a:p>
          <a:p>
            <a:pPr algn="l"/>
            <a:r>
              <a:rPr lang="it-IT" sz="1600" b="1" dirty="0" smtClean="0"/>
              <a:t> </a:t>
            </a:r>
            <a:endParaRPr lang="it-IT" sz="1600" u="sng" dirty="0" smtClean="0"/>
          </a:p>
          <a:p>
            <a:pPr algn="l"/>
            <a:r>
              <a:rPr lang="it-IT" sz="1600" u="sng" dirty="0" smtClean="0"/>
              <a:t>Prova 7 </a:t>
            </a:r>
          </a:p>
          <a:p>
            <a:pPr algn="l"/>
            <a:r>
              <a:rPr lang="it-IT" sz="1600" b="1" dirty="0"/>
              <a:t>Strada, Via Cocchi</a:t>
            </a:r>
          </a:p>
          <a:p>
            <a:pPr algn="l"/>
            <a:r>
              <a:rPr lang="it-IT" sz="1600" dirty="0"/>
              <a:t>Piastra di carico = piastra piccola (5.6 cm X 5.7 cm x 0.8 cm), 196.7 g, </a:t>
            </a:r>
            <a:r>
              <a:rPr lang="it-IT" sz="1600" b="1" dirty="0" smtClean="0"/>
              <a:t>attaccata </a:t>
            </a:r>
            <a:r>
              <a:rPr lang="it-IT" sz="1600" b="1" dirty="0"/>
              <a:t>con biadesivo</a:t>
            </a:r>
          </a:p>
          <a:p>
            <a:pPr algn="l"/>
            <a:r>
              <a:rPr lang="it-IT" sz="1600" dirty="0"/>
              <a:t>a2 = Accelerometro 352C03 (magnete).</a:t>
            </a:r>
          </a:p>
          <a:p>
            <a:pPr algn="l"/>
            <a:r>
              <a:rPr lang="it-IT" sz="1600" dirty="0"/>
              <a:t>Punta: </a:t>
            </a:r>
            <a:r>
              <a:rPr lang="it-IT" sz="1600" dirty="0" smtClean="0"/>
              <a:t>metallica</a:t>
            </a:r>
            <a:endParaRPr lang="it-IT" sz="1600" dirty="0"/>
          </a:p>
          <a:p>
            <a:pPr algn="l"/>
            <a:r>
              <a:rPr lang="it-IT" sz="1600" b="1" dirty="0"/>
              <a:t>Colpi </a:t>
            </a:r>
            <a:r>
              <a:rPr lang="it-IT" sz="1600" b="1" dirty="0" smtClean="0"/>
              <a:t>vicino a2 </a:t>
            </a:r>
            <a:r>
              <a:rPr lang="it-IT" sz="1600" dirty="0"/>
              <a:t>(di lato)</a:t>
            </a:r>
          </a:p>
          <a:p>
            <a:pPr algn="l"/>
            <a:endParaRPr lang="it-IT" sz="1600" dirty="0"/>
          </a:p>
          <a:p>
            <a:pPr algn="l"/>
            <a:r>
              <a:rPr lang="it-IT" sz="1600" u="sng" dirty="0" smtClean="0"/>
              <a:t>Prova 8 </a:t>
            </a:r>
          </a:p>
          <a:p>
            <a:pPr algn="l"/>
            <a:r>
              <a:rPr lang="it-IT" sz="1600" b="1" dirty="0"/>
              <a:t>Strada, Via Cocchi</a:t>
            </a:r>
          </a:p>
          <a:p>
            <a:pPr algn="l"/>
            <a:r>
              <a:rPr lang="it-IT" sz="1600" dirty="0"/>
              <a:t>Piastra di carico = piastra piccola (5.6 cm X 5.7 cm x 0.8 cm), 196.7 g, </a:t>
            </a:r>
            <a:r>
              <a:rPr lang="it-IT" sz="1600" b="1" dirty="0" smtClean="0"/>
              <a:t>attaccata </a:t>
            </a:r>
            <a:r>
              <a:rPr lang="it-IT" sz="1600" b="1" dirty="0"/>
              <a:t>con biadesivo</a:t>
            </a:r>
          </a:p>
          <a:p>
            <a:pPr algn="l"/>
            <a:r>
              <a:rPr lang="it-IT" sz="1600" dirty="0"/>
              <a:t>a2 = Accelerometro 352C03 (magnete).</a:t>
            </a:r>
          </a:p>
          <a:p>
            <a:pPr algn="l"/>
            <a:r>
              <a:rPr lang="it-IT" sz="1600" dirty="0"/>
              <a:t>Punta: </a:t>
            </a:r>
            <a:r>
              <a:rPr lang="it-IT" sz="1600" dirty="0" smtClean="0"/>
              <a:t>metallica</a:t>
            </a:r>
            <a:endParaRPr lang="it-IT" sz="1600" dirty="0"/>
          </a:p>
          <a:p>
            <a:pPr algn="l"/>
            <a:r>
              <a:rPr lang="it-IT" sz="1600" b="1" dirty="0" smtClean="0"/>
              <a:t>Colpi sopra </a:t>
            </a:r>
            <a:r>
              <a:rPr lang="it-IT" sz="1600" b="1" dirty="0"/>
              <a:t>a2</a:t>
            </a:r>
            <a:endParaRPr lang="it-IT" sz="1600" dirty="0"/>
          </a:p>
          <a:p>
            <a:pPr algn="l"/>
            <a:endParaRPr lang="it-IT" sz="1600" u="sng" dirty="0" smtClean="0"/>
          </a:p>
          <a:p>
            <a:pPr algn="l"/>
            <a:endParaRPr lang="it-IT" sz="1600" dirty="0" smtClean="0"/>
          </a:p>
          <a:p>
            <a:pPr algn="l"/>
            <a:endParaRPr lang="it-IT" sz="1600" dirty="0" smtClean="0"/>
          </a:p>
          <a:p>
            <a:pPr algn="l"/>
            <a:endParaRPr lang="it-IT" sz="1600" dirty="0"/>
          </a:p>
          <a:p>
            <a:pPr algn="l"/>
            <a:endParaRPr lang="it-IT" sz="1600" dirty="0"/>
          </a:p>
          <a:p>
            <a:pPr algn="l"/>
            <a:endParaRPr lang="it-IT" sz="1600" b="1" dirty="0"/>
          </a:p>
          <a:p>
            <a:pPr algn="l"/>
            <a:endParaRPr lang="it-IT" sz="1600" b="1" dirty="0" smtClean="0"/>
          </a:p>
          <a:p>
            <a:pPr algn="l"/>
            <a:endParaRPr lang="it-IT" sz="1600" b="1" dirty="0"/>
          </a:p>
          <a:p>
            <a:pPr algn="l"/>
            <a:endParaRPr lang="it-IT" sz="1600" b="1" dirty="0" smtClean="0"/>
          </a:p>
          <a:p>
            <a:pPr algn="l"/>
            <a:endParaRPr lang="it-IT" sz="1600" b="1" dirty="0"/>
          </a:p>
          <a:p>
            <a:pPr algn="l"/>
            <a:endParaRPr lang="it-IT" sz="1600" dirty="0" smtClean="0"/>
          </a:p>
          <a:p>
            <a:pPr algn="l"/>
            <a:endParaRPr lang="it-IT" sz="1600" b="1" dirty="0" smtClean="0"/>
          </a:p>
          <a:p>
            <a:pPr algn="l"/>
            <a:endParaRPr lang="it-IT" sz="1600" dirty="0" smtClean="0"/>
          </a:p>
          <a:p>
            <a:pPr algn="l"/>
            <a:endParaRPr lang="it-IT" sz="1600" dirty="0"/>
          </a:p>
          <a:p>
            <a:pPr algn="l"/>
            <a:endParaRPr lang="it-IT" sz="1600" dirty="0"/>
          </a:p>
          <a:p>
            <a:pPr algn="l"/>
            <a:endParaRPr lang="it-IT" sz="1600" dirty="0" smtClean="0"/>
          </a:p>
          <a:p>
            <a:pPr algn="l"/>
            <a:endParaRPr lang="it-IT" sz="1600" dirty="0" smtClean="0"/>
          </a:p>
          <a:p>
            <a:pPr algn="l"/>
            <a:endParaRPr lang="it-IT" sz="1600" dirty="0" smtClean="0"/>
          </a:p>
        </p:txBody>
      </p:sp>
      <p:grpSp>
        <p:nvGrpSpPr>
          <p:cNvPr id="39" name="Gruppo 38"/>
          <p:cNvGrpSpPr/>
          <p:nvPr/>
        </p:nvGrpSpPr>
        <p:grpSpPr>
          <a:xfrm>
            <a:off x="10186465" y="175240"/>
            <a:ext cx="1800323" cy="3418986"/>
            <a:chOff x="10186465" y="175240"/>
            <a:chExt cx="1800323" cy="3418986"/>
          </a:xfrm>
        </p:grpSpPr>
        <p:sp>
          <p:nvSpPr>
            <p:cNvPr id="46" name="Rettangolo 45"/>
            <p:cNvSpPr/>
            <p:nvPr/>
          </p:nvSpPr>
          <p:spPr>
            <a:xfrm>
              <a:off x="10203255" y="175240"/>
              <a:ext cx="1783533" cy="341898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49" name="CasellaDiTesto 48"/>
            <p:cNvSpPr txBox="1"/>
            <p:nvPr/>
          </p:nvSpPr>
          <p:spPr>
            <a:xfrm>
              <a:off x="10186465" y="196796"/>
              <a:ext cx="118592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100" b="1" dirty="0" smtClean="0"/>
                <a:t>Legenda</a:t>
              </a:r>
              <a:endParaRPr lang="it-IT" sz="1100" b="1" dirty="0"/>
            </a:p>
          </p:txBody>
        </p:sp>
      </p:grpSp>
      <p:sp>
        <p:nvSpPr>
          <p:cNvPr id="43" name="CasellaDiTesto 42"/>
          <p:cNvSpPr txBox="1"/>
          <p:nvPr/>
        </p:nvSpPr>
        <p:spPr>
          <a:xfrm>
            <a:off x="10796733" y="651094"/>
            <a:ext cx="11859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dirty="0" smtClean="0"/>
              <a:t>Punta metallica</a:t>
            </a:r>
            <a:endParaRPr lang="it-IT" sz="1100" dirty="0"/>
          </a:p>
        </p:txBody>
      </p:sp>
      <p:sp>
        <p:nvSpPr>
          <p:cNvPr id="45" name="Freccia in giù 44"/>
          <p:cNvSpPr/>
          <p:nvPr/>
        </p:nvSpPr>
        <p:spPr>
          <a:xfrm>
            <a:off x="10280151" y="566352"/>
            <a:ext cx="479834" cy="428119"/>
          </a:xfrm>
          <a:prstGeom prst="downArrow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Unità di visualizzazione grafica 20"/>
          <p:cNvSpPr/>
          <p:nvPr/>
        </p:nvSpPr>
        <p:spPr>
          <a:xfrm rot="16200000">
            <a:off x="10301854" y="1182962"/>
            <a:ext cx="390430" cy="335360"/>
          </a:xfrm>
          <a:prstGeom prst="flowChartDisplay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CasellaDiTesto 21"/>
          <p:cNvSpPr txBox="1"/>
          <p:nvPr/>
        </p:nvSpPr>
        <p:spPr>
          <a:xfrm>
            <a:off x="10825313" y="1244731"/>
            <a:ext cx="11859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dirty="0" smtClean="0"/>
              <a:t>Accelerometro2</a:t>
            </a:r>
            <a:endParaRPr lang="it-IT" sz="1100" dirty="0"/>
          </a:p>
        </p:txBody>
      </p:sp>
      <p:sp>
        <p:nvSpPr>
          <p:cNvPr id="19" name="Ovale 18"/>
          <p:cNvSpPr/>
          <p:nvPr/>
        </p:nvSpPr>
        <p:spPr>
          <a:xfrm>
            <a:off x="552260" y="175240"/>
            <a:ext cx="2091351" cy="4758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smtClean="0"/>
              <a:t>Martellatore</a:t>
            </a:r>
            <a:endParaRPr lang="it-IT" dirty="0"/>
          </a:p>
        </p:txBody>
      </p:sp>
      <p:sp>
        <p:nvSpPr>
          <p:cNvPr id="4" name="Memoria ad accesso diretto 3"/>
          <p:cNvSpPr/>
          <p:nvPr/>
        </p:nvSpPr>
        <p:spPr>
          <a:xfrm rot="16200000">
            <a:off x="10469638" y="2212222"/>
            <a:ext cx="161467" cy="475748"/>
          </a:xfrm>
          <a:prstGeom prst="flowChartMagneticDrum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7" name="CasellaDiTesto 26"/>
          <p:cNvSpPr txBox="1"/>
          <p:nvPr/>
        </p:nvSpPr>
        <p:spPr>
          <a:xfrm>
            <a:off x="10960836" y="2315825"/>
            <a:ext cx="87075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dirty="0" smtClean="0"/>
              <a:t>Piastrina</a:t>
            </a:r>
            <a:endParaRPr lang="it-IT" sz="1100" dirty="0"/>
          </a:p>
        </p:txBody>
      </p:sp>
      <p:sp>
        <p:nvSpPr>
          <p:cNvPr id="29" name="Cubo 28"/>
          <p:cNvSpPr/>
          <p:nvPr/>
        </p:nvSpPr>
        <p:spPr>
          <a:xfrm>
            <a:off x="10297952" y="1901639"/>
            <a:ext cx="427895" cy="180874"/>
          </a:xfrm>
          <a:prstGeom prst="cube">
            <a:avLst>
              <a:gd name="adj" fmla="val 84017"/>
            </a:avLst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0" name="CasellaDiTesto 29"/>
          <p:cNvSpPr txBox="1"/>
          <p:nvPr/>
        </p:nvSpPr>
        <p:spPr>
          <a:xfrm>
            <a:off x="10887227" y="1873636"/>
            <a:ext cx="10708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dirty="0" smtClean="0"/>
              <a:t>Piastra piccola</a:t>
            </a:r>
            <a:endParaRPr lang="it-IT" sz="1100" dirty="0"/>
          </a:p>
        </p:txBody>
      </p:sp>
      <p:sp>
        <p:nvSpPr>
          <p:cNvPr id="7" name="Triangolo isoscele 6"/>
          <p:cNvSpPr/>
          <p:nvPr/>
        </p:nvSpPr>
        <p:spPr>
          <a:xfrm>
            <a:off x="2731562" y="32936"/>
            <a:ext cx="1213165" cy="603358"/>
          </a:xfrm>
          <a:prstGeom prst="triangl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smtClean="0"/>
              <a:t>SITO</a:t>
            </a:r>
            <a:endParaRPr lang="it-IT" dirty="0"/>
          </a:p>
        </p:txBody>
      </p:sp>
      <p:sp>
        <p:nvSpPr>
          <p:cNvPr id="26" name="Cubo 25"/>
          <p:cNvSpPr/>
          <p:nvPr/>
        </p:nvSpPr>
        <p:spPr>
          <a:xfrm>
            <a:off x="6975158" y="3939318"/>
            <a:ext cx="1001331" cy="318254"/>
          </a:xfrm>
          <a:prstGeom prst="cube">
            <a:avLst>
              <a:gd name="adj" fmla="val 84017"/>
            </a:avLst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8" name="Unità di visualizzazione grafica 27"/>
          <p:cNvSpPr/>
          <p:nvPr/>
        </p:nvSpPr>
        <p:spPr>
          <a:xfrm rot="16200000">
            <a:off x="7123564" y="3710402"/>
            <a:ext cx="390430" cy="335360"/>
          </a:xfrm>
          <a:prstGeom prst="flowChartDisplay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1" name="Freccia in giù 30"/>
          <p:cNvSpPr/>
          <p:nvPr/>
        </p:nvSpPr>
        <p:spPr>
          <a:xfrm>
            <a:off x="7513445" y="3644367"/>
            <a:ext cx="479834" cy="398757"/>
          </a:xfrm>
          <a:prstGeom prst="downArrow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2" name="Cubo 31"/>
          <p:cNvSpPr/>
          <p:nvPr/>
        </p:nvSpPr>
        <p:spPr>
          <a:xfrm>
            <a:off x="6622309" y="1333749"/>
            <a:ext cx="3514263" cy="1398026"/>
          </a:xfrm>
          <a:prstGeom prst="cube">
            <a:avLst>
              <a:gd name="adj" fmla="val 84017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33" name="Connettore diritto 32"/>
          <p:cNvCxnSpPr>
            <a:stCxn id="32" idx="0"/>
            <a:endCxn id="32" idx="1"/>
          </p:cNvCxnSpPr>
          <p:nvPr/>
        </p:nvCxnSpPr>
        <p:spPr>
          <a:xfrm flipH="1">
            <a:off x="7792151" y="1333749"/>
            <a:ext cx="1174579" cy="1174580"/>
          </a:xfrm>
          <a:prstGeom prst="line">
            <a:avLst/>
          </a:prstGeom>
          <a:ln w="57150"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Cubo 33"/>
          <p:cNvSpPr/>
          <p:nvPr/>
        </p:nvSpPr>
        <p:spPr>
          <a:xfrm>
            <a:off x="7875025" y="5600537"/>
            <a:ext cx="1001331" cy="318254"/>
          </a:xfrm>
          <a:prstGeom prst="cube">
            <a:avLst>
              <a:gd name="adj" fmla="val 84017"/>
            </a:avLst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5" name="Unità di visualizzazione grafica 34"/>
          <p:cNvSpPr/>
          <p:nvPr/>
        </p:nvSpPr>
        <p:spPr>
          <a:xfrm rot="16200000">
            <a:off x="8180475" y="5396926"/>
            <a:ext cx="390430" cy="335360"/>
          </a:xfrm>
          <a:prstGeom prst="flowChartDisplay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6" name="Freccia in giù 35"/>
          <p:cNvSpPr/>
          <p:nvPr/>
        </p:nvSpPr>
        <p:spPr>
          <a:xfrm>
            <a:off x="8135773" y="5017935"/>
            <a:ext cx="479834" cy="398757"/>
          </a:xfrm>
          <a:prstGeom prst="downArrow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7" name="Cubo 36"/>
          <p:cNvSpPr/>
          <p:nvPr/>
        </p:nvSpPr>
        <p:spPr>
          <a:xfrm>
            <a:off x="7301988" y="1817872"/>
            <a:ext cx="1001331" cy="318254"/>
          </a:xfrm>
          <a:prstGeom prst="cube">
            <a:avLst>
              <a:gd name="adj" fmla="val 84017"/>
            </a:avLst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8" name="Unità di visualizzazione grafica 37"/>
          <p:cNvSpPr/>
          <p:nvPr/>
        </p:nvSpPr>
        <p:spPr>
          <a:xfrm rot="16200000">
            <a:off x="7605205" y="1614104"/>
            <a:ext cx="390430" cy="335360"/>
          </a:xfrm>
          <a:prstGeom prst="flowChartDisplay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4" name="Memoria ad accesso diretto 43"/>
          <p:cNvSpPr/>
          <p:nvPr/>
        </p:nvSpPr>
        <p:spPr>
          <a:xfrm rot="16200000">
            <a:off x="8840589" y="1757325"/>
            <a:ext cx="132450" cy="475748"/>
          </a:xfrm>
          <a:prstGeom prst="flowChartMagneticDrum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3" name="Freccia in giù 52"/>
          <p:cNvSpPr/>
          <p:nvPr/>
        </p:nvSpPr>
        <p:spPr>
          <a:xfrm>
            <a:off x="8668940" y="1551587"/>
            <a:ext cx="479834" cy="398757"/>
          </a:xfrm>
          <a:prstGeom prst="downArrow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4652133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0" y="1"/>
            <a:ext cx="12192000" cy="778597"/>
          </a:xfrm>
        </p:spPr>
        <p:txBody>
          <a:bodyPr anchor="t">
            <a:normAutofit/>
          </a:bodyPr>
          <a:lstStyle/>
          <a:p>
            <a:r>
              <a:rPr lang="it-IT" sz="3200" dirty="0" smtClean="0"/>
              <a:t>2019_09_11 (1/3)   </a:t>
            </a:r>
            <a:endParaRPr lang="it-IT" sz="3200" dirty="0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344032" y="778598"/>
            <a:ext cx="11516008" cy="5966234"/>
          </a:xfrm>
        </p:spPr>
        <p:txBody>
          <a:bodyPr>
            <a:normAutofit/>
          </a:bodyPr>
          <a:lstStyle/>
          <a:p>
            <a:pPr algn="l"/>
            <a:r>
              <a:rPr lang="it-IT" sz="1600" b="1" dirty="0"/>
              <a:t>P</a:t>
            </a:r>
            <a:r>
              <a:rPr lang="it-IT" sz="1600" b="1" dirty="0" smtClean="0"/>
              <a:t>unto </a:t>
            </a:r>
            <a:r>
              <a:rPr lang="it-IT" sz="1600" b="1" dirty="0"/>
              <a:t>1</a:t>
            </a:r>
          </a:p>
          <a:p>
            <a:pPr algn="l"/>
            <a:r>
              <a:rPr lang="it-IT" sz="1600" b="1" dirty="0" smtClean="0"/>
              <a:t>Strada</a:t>
            </a:r>
            <a:r>
              <a:rPr lang="it-IT" sz="1600" b="1" dirty="0"/>
              <a:t>, Via </a:t>
            </a:r>
            <a:r>
              <a:rPr lang="it-IT" sz="1600" b="1" dirty="0" smtClean="0"/>
              <a:t>Cocchi</a:t>
            </a:r>
          </a:p>
          <a:p>
            <a:pPr algn="l"/>
            <a:r>
              <a:rPr lang="it-IT" sz="1600" dirty="0" smtClean="0"/>
              <a:t>Piastra </a:t>
            </a:r>
            <a:r>
              <a:rPr lang="it-IT" sz="1600" dirty="0"/>
              <a:t>di carico = piastrina (Ø= 2.6  cm, h=0.18 cm), 6 g, </a:t>
            </a:r>
            <a:r>
              <a:rPr lang="it-IT" sz="1600" b="1" dirty="0" smtClean="0"/>
              <a:t>attaccata </a:t>
            </a:r>
            <a:r>
              <a:rPr lang="it-IT" sz="1600" b="1" dirty="0"/>
              <a:t>con </a:t>
            </a:r>
            <a:r>
              <a:rPr lang="it-IT" sz="1600" b="1" dirty="0" err="1" smtClean="0"/>
              <a:t>attak</a:t>
            </a:r>
            <a:endParaRPr lang="it-IT" sz="1600" b="1" dirty="0"/>
          </a:p>
          <a:p>
            <a:pPr algn="l"/>
            <a:r>
              <a:rPr lang="it-IT" sz="1600" dirty="0"/>
              <a:t>a2 = Accelerometro 352C03 (magnete).</a:t>
            </a:r>
          </a:p>
          <a:p>
            <a:pPr algn="l"/>
            <a:r>
              <a:rPr lang="it-IT" sz="1600" b="1" dirty="0" smtClean="0"/>
              <a:t>Colpi sopra a2 x 3 punte</a:t>
            </a:r>
            <a:endParaRPr lang="it-IT" sz="1600" dirty="0"/>
          </a:p>
          <a:p>
            <a:pPr algn="l"/>
            <a:r>
              <a:rPr lang="it-IT" sz="1600" b="1" dirty="0" smtClean="0"/>
              <a:t> </a:t>
            </a:r>
          </a:p>
          <a:p>
            <a:pPr algn="l"/>
            <a:endParaRPr lang="it-IT" sz="1600" u="sng" dirty="0" smtClean="0"/>
          </a:p>
          <a:p>
            <a:pPr algn="l"/>
            <a:r>
              <a:rPr lang="it-IT" sz="1600" b="1" dirty="0"/>
              <a:t>Punto </a:t>
            </a:r>
            <a:r>
              <a:rPr lang="it-IT" sz="1600" b="1" dirty="0" smtClean="0"/>
              <a:t>2</a:t>
            </a:r>
            <a:endParaRPr lang="it-IT" sz="1600" b="1" dirty="0"/>
          </a:p>
          <a:p>
            <a:pPr algn="l"/>
            <a:r>
              <a:rPr lang="it-IT" sz="1600" dirty="0" smtClean="0"/>
              <a:t>(come sopra)</a:t>
            </a:r>
          </a:p>
          <a:p>
            <a:pPr algn="l"/>
            <a:endParaRPr lang="it-IT" sz="1600" dirty="0"/>
          </a:p>
          <a:p>
            <a:pPr algn="l"/>
            <a:r>
              <a:rPr lang="it-IT" sz="1600" b="1" dirty="0"/>
              <a:t>Punto </a:t>
            </a:r>
            <a:r>
              <a:rPr lang="it-IT" sz="1600" b="1" dirty="0" smtClean="0"/>
              <a:t>3</a:t>
            </a:r>
            <a:endParaRPr lang="it-IT" sz="1600" b="1" dirty="0"/>
          </a:p>
          <a:p>
            <a:pPr algn="l"/>
            <a:r>
              <a:rPr lang="it-IT" sz="1600" dirty="0" smtClean="0"/>
              <a:t>(</a:t>
            </a:r>
            <a:r>
              <a:rPr lang="it-IT" sz="1600" dirty="0"/>
              <a:t>come sopra)</a:t>
            </a:r>
          </a:p>
          <a:p>
            <a:pPr algn="l"/>
            <a:endParaRPr lang="it-IT" sz="1600" u="sng" dirty="0" smtClean="0"/>
          </a:p>
          <a:p>
            <a:pPr algn="l"/>
            <a:endParaRPr lang="it-IT" sz="1600" dirty="0" smtClean="0"/>
          </a:p>
          <a:p>
            <a:pPr algn="l"/>
            <a:endParaRPr lang="it-IT" sz="1600" dirty="0" smtClean="0"/>
          </a:p>
          <a:p>
            <a:pPr algn="l"/>
            <a:endParaRPr lang="it-IT" sz="1600" dirty="0"/>
          </a:p>
          <a:p>
            <a:pPr algn="l"/>
            <a:endParaRPr lang="it-IT" sz="1600" dirty="0"/>
          </a:p>
          <a:p>
            <a:pPr algn="l"/>
            <a:endParaRPr lang="it-IT" sz="1600" b="1" dirty="0"/>
          </a:p>
          <a:p>
            <a:pPr algn="l"/>
            <a:endParaRPr lang="it-IT" sz="1600" b="1" dirty="0" smtClean="0"/>
          </a:p>
          <a:p>
            <a:pPr algn="l"/>
            <a:endParaRPr lang="it-IT" sz="1600" b="1" dirty="0"/>
          </a:p>
          <a:p>
            <a:pPr algn="l"/>
            <a:endParaRPr lang="it-IT" sz="1600" b="1" dirty="0" smtClean="0"/>
          </a:p>
          <a:p>
            <a:pPr algn="l"/>
            <a:endParaRPr lang="it-IT" sz="1600" b="1" dirty="0"/>
          </a:p>
          <a:p>
            <a:pPr algn="l"/>
            <a:endParaRPr lang="it-IT" sz="1600" dirty="0" smtClean="0"/>
          </a:p>
          <a:p>
            <a:pPr algn="l"/>
            <a:endParaRPr lang="it-IT" sz="1600" b="1" dirty="0" smtClean="0"/>
          </a:p>
          <a:p>
            <a:pPr algn="l"/>
            <a:endParaRPr lang="it-IT" sz="1600" dirty="0" smtClean="0"/>
          </a:p>
          <a:p>
            <a:pPr algn="l"/>
            <a:endParaRPr lang="it-IT" sz="1600" dirty="0"/>
          </a:p>
          <a:p>
            <a:pPr algn="l"/>
            <a:endParaRPr lang="it-IT" sz="1600" dirty="0"/>
          </a:p>
          <a:p>
            <a:pPr algn="l"/>
            <a:endParaRPr lang="it-IT" sz="1600" dirty="0" smtClean="0"/>
          </a:p>
          <a:p>
            <a:pPr algn="l"/>
            <a:endParaRPr lang="it-IT" sz="1600" dirty="0" smtClean="0"/>
          </a:p>
          <a:p>
            <a:pPr algn="l"/>
            <a:endParaRPr lang="it-IT" sz="1600" dirty="0" smtClean="0"/>
          </a:p>
        </p:txBody>
      </p:sp>
      <p:sp>
        <p:nvSpPr>
          <p:cNvPr id="46" name="Rettangolo 45"/>
          <p:cNvSpPr/>
          <p:nvPr/>
        </p:nvSpPr>
        <p:spPr>
          <a:xfrm>
            <a:off x="10203255" y="175240"/>
            <a:ext cx="1783533" cy="34189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9" name="CasellaDiTesto 48"/>
          <p:cNvSpPr txBox="1"/>
          <p:nvPr/>
        </p:nvSpPr>
        <p:spPr>
          <a:xfrm>
            <a:off x="10186465" y="196796"/>
            <a:ext cx="11859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b="1" dirty="0" smtClean="0"/>
              <a:t>Legenda</a:t>
            </a:r>
            <a:endParaRPr lang="it-IT" sz="1100" b="1" dirty="0"/>
          </a:p>
        </p:txBody>
      </p:sp>
      <p:sp>
        <p:nvSpPr>
          <p:cNvPr id="43" name="CasellaDiTesto 42"/>
          <p:cNvSpPr txBox="1"/>
          <p:nvPr/>
        </p:nvSpPr>
        <p:spPr>
          <a:xfrm>
            <a:off x="10813625" y="1601284"/>
            <a:ext cx="11859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dirty="0" smtClean="0"/>
              <a:t>Punta metallica</a:t>
            </a:r>
            <a:endParaRPr lang="it-IT" sz="1100" dirty="0"/>
          </a:p>
        </p:txBody>
      </p:sp>
      <p:sp>
        <p:nvSpPr>
          <p:cNvPr id="45" name="Freccia in giù 44"/>
          <p:cNvSpPr/>
          <p:nvPr/>
        </p:nvSpPr>
        <p:spPr>
          <a:xfrm>
            <a:off x="10297043" y="1516542"/>
            <a:ext cx="479834" cy="428119"/>
          </a:xfrm>
          <a:prstGeom prst="downArrow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Unità di visualizzazione grafica 20"/>
          <p:cNvSpPr/>
          <p:nvPr/>
        </p:nvSpPr>
        <p:spPr>
          <a:xfrm rot="16200000">
            <a:off x="10322383" y="2215675"/>
            <a:ext cx="390430" cy="335360"/>
          </a:xfrm>
          <a:prstGeom prst="flowChartDisplay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CasellaDiTesto 21"/>
          <p:cNvSpPr txBox="1"/>
          <p:nvPr/>
        </p:nvSpPr>
        <p:spPr>
          <a:xfrm>
            <a:off x="10845842" y="2277444"/>
            <a:ext cx="11859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dirty="0" smtClean="0"/>
              <a:t>Accelerometro2</a:t>
            </a:r>
            <a:endParaRPr lang="it-IT" sz="1100" dirty="0"/>
          </a:p>
        </p:txBody>
      </p:sp>
      <p:sp>
        <p:nvSpPr>
          <p:cNvPr id="19" name="Ovale 18"/>
          <p:cNvSpPr/>
          <p:nvPr/>
        </p:nvSpPr>
        <p:spPr>
          <a:xfrm>
            <a:off x="552260" y="175240"/>
            <a:ext cx="2091351" cy="4758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smtClean="0"/>
              <a:t>Martellatore</a:t>
            </a:r>
            <a:endParaRPr lang="it-IT" dirty="0"/>
          </a:p>
        </p:txBody>
      </p:sp>
      <p:sp>
        <p:nvSpPr>
          <p:cNvPr id="4" name="Memoria ad accesso diretto 3"/>
          <p:cNvSpPr/>
          <p:nvPr/>
        </p:nvSpPr>
        <p:spPr>
          <a:xfrm rot="16200000">
            <a:off x="10486787" y="2736066"/>
            <a:ext cx="161467" cy="475748"/>
          </a:xfrm>
          <a:prstGeom prst="flowChartMagneticDrum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7" name="CasellaDiTesto 26"/>
          <p:cNvSpPr txBox="1"/>
          <p:nvPr/>
        </p:nvSpPr>
        <p:spPr>
          <a:xfrm>
            <a:off x="10977985" y="2839669"/>
            <a:ext cx="87075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dirty="0" smtClean="0"/>
              <a:t>Piastrina</a:t>
            </a:r>
            <a:endParaRPr lang="it-IT" sz="1100" dirty="0"/>
          </a:p>
        </p:txBody>
      </p:sp>
      <p:sp>
        <p:nvSpPr>
          <p:cNvPr id="7" name="Triangolo isoscele 6"/>
          <p:cNvSpPr/>
          <p:nvPr/>
        </p:nvSpPr>
        <p:spPr>
          <a:xfrm>
            <a:off x="2731562" y="32936"/>
            <a:ext cx="1213165" cy="603358"/>
          </a:xfrm>
          <a:prstGeom prst="triangl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smtClean="0"/>
              <a:t>SITO</a:t>
            </a:r>
            <a:endParaRPr lang="it-IT" dirty="0"/>
          </a:p>
        </p:txBody>
      </p:sp>
      <p:sp>
        <p:nvSpPr>
          <p:cNvPr id="40" name="Freccia in giù 39"/>
          <p:cNvSpPr/>
          <p:nvPr/>
        </p:nvSpPr>
        <p:spPr>
          <a:xfrm>
            <a:off x="10267394" y="477983"/>
            <a:ext cx="479834" cy="428119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1" name="Freccia in giù 40"/>
          <p:cNvSpPr/>
          <p:nvPr/>
        </p:nvSpPr>
        <p:spPr>
          <a:xfrm>
            <a:off x="10278579" y="975217"/>
            <a:ext cx="479834" cy="428119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2" name="CasellaDiTesto 41"/>
          <p:cNvSpPr txBox="1"/>
          <p:nvPr/>
        </p:nvSpPr>
        <p:spPr>
          <a:xfrm>
            <a:off x="10835555" y="503145"/>
            <a:ext cx="11859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dirty="0" smtClean="0"/>
              <a:t>Punta di plastica</a:t>
            </a:r>
            <a:endParaRPr lang="it-IT" sz="1100" dirty="0"/>
          </a:p>
        </p:txBody>
      </p:sp>
      <p:sp>
        <p:nvSpPr>
          <p:cNvPr id="52" name="CasellaDiTesto 51"/>
          <p:cNvSpPr txBox="1"/>
          <p:nvPr/>
        </p:nvSpPr>
        <p:spPr>
          <a:xfrm>
            <a:off x="10813625" y="1050305"/>
            <a:ext cx="11859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dirty="0" smtClean="0"/>
              <a:t>Punta Gomma</a:t>
            </a:r>
            <a:endParaRPr lang="it-IT" sz="1100" dirty="0"/>
          </a:p>
        </p:txBody>
      </p:sp>
      <p:sp>
        <p:nvSpPr>
          <p:cNvPr id="62" name="Cubo 61"/>
          <p:cNvSpPr/>
          <p:nvPr/>
        </p:nvSpPr>
        <p:spPr>
          <a:xfrm>
            <a:off x="6253411" y="2180373"/>
            <a:ext cx="2921745" cy="1318592"/>
          </a:xfrm>
          <a:prstGeom prst="cube">
            <a:avLst>
              <a:gd name="adj" fmla="val 84017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63" name="Connettore diritto 62"/>
          <p:cNvCxnSpPr>
            <a:stCxn id="62" idx="0"/>
            <a:endCxn id="62" idx="1"/>
          </p:cNvCxnSpPr>
          <p:nvPr/>
        </p:nvCxnSpPr>
        <p:spPr>
          <a:xfrm flipH="1">
            <a:off x="7160363" y="2180373"/>
            <a:ext cx="1107841" cy="1107841"/>
          </a:xfrm>
          <a:prstGeom prst="line">
            <a:avLst/>
          </a:prstGeom>
          <a:ln w="57150"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Freccia in giù 81"/>
          <p:cNvSpPr/>
          <p:nvPr/>
        </p:nvSpPr>
        <p:spPr>
          <a:xfrm>
            <a:off x="6672450" y="1624750"/>
            <a:ext cx="479834" cy="428119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3" name="Freccia in giù 82"/>
          <p:cNvSpPr/>
          <p:nvPr/>
        </p:nvSpPr>
        <p:spPr>
          <a:xfrm>
            <a:off x="6865400" y="1934578"/>
            <a:ext cx="479834" cy="428119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4" name="Freccia in giù 83"/>
          <p:cNvSpPr/>
          <p:nvPr/>
        </p:nvSpPr>
        <p:spPr>
          <a:xfrm>
            <a:off x="6898307" y="1380693"/>
            <a:ext cx="479834" cy="398757"/>
          </a:xfrm>
          <a:prstGeom prst="downArrow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8" name="Memoria ad accesso diretto 37"/>
          <p:cNvSpPr/>
          <p:nvPr/>
        </p:nvSpPr>
        <p:spPr>
          <a:xfrm rot="16200000">
            <a:off x="6985254" y="2603679"/>
            <a:ext cx="161467" cy="475748"/>
          </a:xfrm>
          <a:prstGeom prst="flowChartMagneticDrum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5" name="Unità di visualizzazione grafica 64"/>
          <p:cNvSpPr/>
          <p:nvPr/>
        </p:nvSpPr>
        <p:spPr>
          <a:xfrm rot="16200000">
            <a:off x="6870772" y="2417088"/>
            <a:ext cx="390430" cy="335360"/>
          </a:xfrm>
          <a:prstGeom prst="flowChartDisplay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2472274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0" y="1"/>
            <a:ext cx="12192000" cy="778597"/>
          </a:xfrm>
        </p:spPr>
        <p:txBody>
          <a:bodyPr anchor="t">
            <a:normAutofit/>
          </a:bodyPr>
          <a:lstStyle/>
          <a:p>
            <a:r>
              <a:rPr lang="it-IT" sz="3200" dirty="0" smtClean="0"/>
              <a:t>2019_09_11 (2/3)   </a:t>
            </a:r>
            <a:endParaRPr lang="it-IT" sz="3200" dirty="0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344032" y="778598"/>
            <a:ext cx="11516008" cy="5966234"/>
          </a:xfrm>
        </p:spPr>
        <p:txBody>
          <a:bodyPr>
            <a:normAutofit/>
          </a:bodyPr>
          <a:lstStyle/>
          <a:p>
            <a:pPr algn="l"/>
            <a:r>
              <a:rPr lang="it-IT" sz="1600" b="1" dirty="0"/>
              <a:t>P</a:t>
            </a:r>
            <a:r>
              <a:rPr lang="it-IT" sz="1600" b="1" dirty="0" smtClean="0"/>
              <a:t>unto </a:t>
            </a:r>
            <a:r>
              <a:rPr lang="it-IT" sz="1600" b="1" dirty="0"/>
              <a:t>1</a:t>
            </a:r>
          </a:p>
          <a:p>
            <a:pPr algn="l"/>
            <a:r>
              <a:rPr lang="it-IT" sz="1600" b="1" dirty="0" smtClean="0"/>
              <a:t>Strada</a:t>
            </a:r>
            <a:r>
              <a:rPr lang="it-IT" sz="1600" b="1" dirty="0"/>
              <a:t>, Via </a:t>
            </a:r>
            <a:r>
              <a:rPr lang="it-IT" sz="1600" b="1" dirty="0" smtClean="0"/>
              <a:t>Cocchi</a:t>
            </a:r>
          </a:p>
          <a:p>
            <a:pPr algn="l"/>
            <a:r>
              <a:rPr lang="it-IT" sz="1600" dirty="0" smtClean="0"/>
              <a:t>Piastra </a:t>
            </a:r>
            <a:r>
              <a:rPr lang="it-IT" sz="1600" dirty="0"/>
              <a:t>di carico = piastra piccola (5.6 cm X 5.7 cm x 0.8 cm), 196.7 g, </a:t>
            </a:r>
            <a:r>
              <a:rPr lang="it-IT" sz="1600" b="1" dirty="0" smtClean="0"/>
              <a:t>attaccata </a:t>
            </a:r>
            <a:r>
              <a:rPr lang="it-IT" sz="1600" b="1" dirty="0"/>
              <a:t>con biadesivo</a:t>
            </a:r>
          </a:p>
          <a:p>
            <a:pPr algn="l"/>
            <a:r>
              <a:rPr lang="it-IT" sz="1600" dirty="0"/>
              <a:t>a2 = Accelerometro 352C03 (magnete).</a:t>
            </a:r>
          </a:p>
          <a:p>
            <a:pPr algn="l"/>
            <a:r>
              <a:rPr lang="it-IT" sz="1600" b="1" dirty="0"/>
              <a:t>Colpi sopra </a:t>
            </a:r>
            <a:r>
              <a:rPr lang="it-IT" sz="1600" b="1" dirty="0" smtClean="0"/>
              <a:t>a2 x 3 punte</a:t>
            </a:r>
            <a:endParaRPr lang="it-IT" sz="1600" dirty="0"/>
          </a:p>
          <a:p>
            <a:pPr algn="l"/>
            <a:r>
              <a:rPr lang="it-IT" sz="1600" b="1" dirty="0" smtClean="0"/>
              <a:t>Colpi </a:t>
            </a:r>
            <a:r>
              <a:rPr lang="it-IT" sz="1600" b="1" dirty="0"/>
              <a:t>vicino </a:t>
            </a:r>
            <a:r>
              <a:rPr lang="it-IT" sz="1600" b="1" dirty="0" smtClean="0"/>
              <a:t>a2 </a:t>
            </a:r>
            <a:r>
              <a:rPr lang="it-IT" sz="1600" dirty="0"/>
              <a:t>(di </a:t>
            </a:r>
            <a:r>
              <a:rPr lang="it-IT" sz="1600" dirty="0" smtClean="0"/>
              <a:t>lato) </a:t>
            </a:r>
            <a:r>
              <a:rPr lang="it-IT" sz="1600" b="1" dirty="0" smtClean="0"/>
              <a:t>x </a:t>
            </a:r>
            <a:r>
              <a:rPr lang="it-IT" sz="1600" b="1" dirty="0"/>
              <a:t>3 punte</a:t>
            </a:r>
            <a:endParaRPr lang="it-IT" sz="1600" dirty="0"/>
          </a:p>
          <a:p>
            <a:pPr algn="l"/>
            <a:r>
              <a:rPr lang="it-IT" sz="1600" b="1" dirty="0"/>
              <a:t>Colpi fuori </a:t>
            </a:r>
            <a:r>
              <a:rPr lang="it-IT" sz="1600" b="1" dirty="0" smtClean="0"/>
              <a:t>su </a:t>
            </a:r>
            <a:r>
              <a:rPr lang="it-IT" sz="1600" b="1" dirty="0"/>
              <a:t>piastrina attaccata con </a:t>
            </a:r>
            <a:r>
              <a:rPr lang="it-IT" sz="1600" b="1" dirty="0" err="1" smtClean="0"/>
              <a:t>attak</a:t>
            </a:r>
            <a:r>
              <a:rPr lang="it-IT" sz="1600" b="1" dirty="0" smtClean="0"/>
              <a:t> </a:t>
            </a:r>
            <a:r>
              <a:rPr lang="it-IT" sz="1600" b="1" dirty="0"/>
              <a:t>x 3 punte</a:t>
            </a:r>
            <a:endParaRPr lang="it-IT" sz="1600" u="sng" dirty="0"/>
          </a:p>
          <a:p>
            <a:pPr algn="l"/>
            <a:r>
              <a:rPr lang="it-IT" sz="1600" b="1" dirty="0" smtClean="0"/>
              <a:t> </a:t>
            </a:r>
          </a:p>
          <a:p>
            <a:pPr algn="l"/>
            <a:endParaRPr lang="it-IT" sz="1600" u="sng" dirty="0" smtClean="0"/>
          </a:p>
          <a:p>
            <a:pPr algn="l"/>
            <a:r>
              <a:rPr lang="it-IT" sz="1600" b="1" dirty="0"/>
              <a:t>Punto </a:t>
            </a:r>
            <a:r>
              <a:rPr lang="it-IT" sz="1600" b="1" dirty="0" smtClean="0"/>
              <a:t>2</a:t>
            </a:r>
            <a:endParaRPr lang="it-IT" sz="1600" b="1" dirty="0"/>
          </a:p>
          <a:p>
            <a:pPr algn="l"/>
            <a:r>
              <a:rPr lang="it-IT" sz="1600" dirty="0" smtClean="0"/>
              <a:t>(come sopra)</a:t>
            </a:r>
          </a:p>
          <a:p>
            <a:pPr algn="l"/>
            <a:endParaRPr lang="it-IT" sz="1600" dirty="0"/>
          </a:p>
          <a:p>
            <a:pPr algn="l"/>
            <a:r>
              <a:rPr lang="it-IT" sz="1600" b="1" dirty="0"/>
              <a:t>Punto </a:t>
            </a:r>
            <a:r>
              <a:rPr lang="it-IT" sz="1600" b="1" dirty="0" smtClean="0"/>
              <a:t>3</a:t>
            </a:r>
            <a:endParaRPr lang="it-IT" sz="1600" b="1" dirty="0"/>
          </a:p>
          <a:p>
            <a:pPr algn="l"/>
            <a:r>
              <a:rPr lang="it-IT" sz="1600" dirty="0" smtClean="0"/>
              <a:t>(</a:t>
            </a:r>
            <a:r>
              <a:rPr lang="it-IT" sz="1600" dirty="0"/>
              <a:t>come sopra)</a:t>
            </a:r>
          </a:p>
          <a:p>
            <a:pPr algn="l"/>
            <a:endParaRPr lang="it-IT" sz="1600" u="sng" dirty="0" smtClean="0"/>
          </a:p>
          <a:p>
            <a:pPr algn="l"/>
            <a:endParaRPr lang="it-IT" sz="1600" dirty="0" smtClean="0"/>
          </a:p>
          <a:p>
            <a:pPr algn="l"/>
            <a:endParaRPr lang="it-IT" sz="1600" dirty="0" smtClean="0"/>
          </a:p>
          <a:p>
            <a:pPr algn="l"/>
            <a:endParaRPr lang="it-IT" sz="1600" dirty="0"/>
          </a:p>
          <a:p>
            <a:pPr algn="l"/>
            <a:endParaRPr lang="it-IT" sz="1600" dirty="0"/>
          </a:p>
          <a:p>
            <a:pPr algn="l"/>
            <a:endParaRPr lang="it-IT" sz="1600" b="1" dirty="0"/>
          </a:p>
          <a:p>
            <a:pPr algn="l"/>
            <a:endParaRPr lang="it-IT" sz="1600" b="1" dirty="0" smtClean="0"/>
          </a:p>
          <a:p>
            <a:pPr algn="l"/>
            <a:endParaRPr lang="it-IT" sz="1600" b="1" dirty="0"/>
          </a:p>
          <a:p>
            <a:pPr algn="l"/>
            <a:endParaRPr lang="it-IT" sz="1600" b="1" dirty="0" smtClean="0"/>
          </a:p>
          <a:p>
            <a:pPr algn="l"/>
            <a:endParaRPr lang="it-IT" sz="1600" b="1" dirty="0"/>
          </a:p>
          <a:p>
            <a:pPr algn="l"/>
            <a:endParaRPr lang="it-IT" sz="1600" dirty="0" smtClean="0"/>
          </a:p>
          <a:p>
            <a:pPr algn="l"/>
            <a:endParaRPr lang="it-IT" sz="1600" b="1" dirty="0" smtClean="0"/>
          </a:p>
          <a:p>
            <a:pPr algn="l"/>
            <a:endParaRPr lang="it-IT" sz="1600" dirty="0" smtClean="0"/>
          </a:p>
          <a:p>
            <a:pPr algn="l"/>
            <a:endParaRPr lang="it-IT" sz="1600" dirty="0"/>
          </a:p>
          <a:p>
            <a:pPr algn="l"/>
            <a:endParaRPr lang="it-IT" sz="1600" dirty="0"/>
          </a:p>
          <a:p>
            <a:pPr algn="l"/>
            <a:endParaRPr lang="it-IT" sz="1600" dirty="0" smtClean="0"/>
          </a:p>
          <a:p>
            <a:pPr algn="l"/>
            <a:endParaRPr lang="it-IT" sz="1600" dirty="0" smtClean="0"/>
          </a:p>
          <a:p>
            <a:pPr algn="l"/>
            <a:endParaRPr lang="it-IT" sz="1600" dirty="0" smtClean="0"/>
          </a:p>
        </p:txBody>
      </p:sp>
      <p:sp>
        <p:nvSpPr>
          <p:cNvPr id="46" name="Rettangolo 45"/>
          <p:cNvSpPr/>
          <p:nvPr/>
        </p:nvSpPr>
        <p:spPr>
          <a:xfrm>
            <a:off x="10203255" y="175240"/>
            <a:ext cx="1783533" cy="34189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9" name="CasellaDiTesto 48"/>
          <p:cNvSpPr txBox="1"/>
          <p:nvPr/>
        </p:nvSpPr>
        <p:spPr>
          <a:xfrm>
            <a:off x="10186465" y="196796"/>
            <a:ext cx="11859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b="1" dirty="0" smtClean="0"/>
              <a:t>Legenda</a:t>
            </a:r>
            <a:endParaRPr lang="it-IT" sz="1100" b="1" dirty="0"/>
          </a:p>
        </p:txBody>
      </p:sp>
      <p:sp>
        <p:nvSpPr>
          <p:cNvPr id="43" name="CasellaDiTesto 42"/>
          <p:cNvSpPr txBox="1"/>
          <p:nvPr/>
        </p:nvSpPr>
        <p:spPr>
          <a:xfrm>
            <a:off x="10813625" y="1601284"/>
            <a:ext cx="11859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dirty="0" smtClean="0"/>
              <a:t>Punta metallica</a:t>
            </a:r>
            <a:endParaRPr lang="it-IT" sz="1100" dirty="0"/>
          </a:p>
        </p:txBody>
      </p:sp>
      <p:sp>
        <p:nvSpPr>
          <p:cNvPr id="45" name="Freccia in giù 44"/>
          <p:cNvSpPr/>
          <p:nvPr/>
        </p:nvSpPr>
        <p:spPr>
          <a:xfrm>
            <a:off x="10297043" y="1516542"/>
            <a:ext cx="479834" cy="428119"/>
          </a:xfrm>
          <a:prstGeom prst="downArrow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Unità di visualizzazione grafica 20"/>
          <p:cNvSpPr/>
          <p:nvPr/>
        </p:nvSpPr>
        <p:spPr>
          <a:xfrm rot="16200000">
            <a:off x="10322383" y="2215675"/>
            <a:ext cx="390430" cy="335360"/>
          </a:xfrm>
          <a:prstGeom prst="flowChartDisplay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CasellaDiTesto 21"/>
          <p:cNvSpPr txBox="1"/>
          <p:nvPr/>
        </p:nvSpPr>
        <p:spPr>
          <a:xfrm>
            <a:off x="10845842" y="2277444"/>
            <a:ext cx="11859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dirty="0" smtClean="0"/>
              <a:t>Accelerometro2</a:t>
            </a:r>
            <a:endParaRPr lang="it-IT" sz="1100" dirty="0"/>
          </a:p>
        </p:txBody>
      </p:sp>
      <p:sp>
        <p:nvSpPr>
          <p:cNvPr id="19" name="Ovale 18"/>
          <p:cNvSpPr/>
          <p:nvPr/>
        </p:nvSpPr>
        <p:spPr>
          <a:xfrm>
            <a:off x="552260" y="175240"/>
            <a:ext cx="2091351" cy="4758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smtClean="0"/>
              <a:t>Martellatore</a:t>
            </a:r>
            <a:endParaRPr lang="it-IT" dirty="0"/>
          </a:p>
        </p:txBody>
      </p:sp>
      <p:sp>
        <p:nvSpPr>
          <p:cNvPr id="4" name="Memoria ad accesso diretto 3"/>
          <p:cNvSpPr/>
          <p:nvPr/>
        </p:nvSpPr>
        <p:spPr>
          <a:xfrm rot="16200000">
            <a:off x="10486530" y="3162412"/>
            <a:ext cx="161467" cy="475748"/>
          </a:xfrm>
          <a:prstGeom prst="flowChartMagneticDrum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7" name="CasellaDiTesto 26"/>
          <p:cNvSpPr txBox="1"/>
          <p:nvPr/>
        </p:nvSpPr>
        <p:spPr>
          <a:xfrm>
            <a:off x="10977728" y="3266015"/>
            <a:ext cx="87075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dirty="0" smtClean="0"/>
              <a:t>Piastrina</a:t>
            </a:r>
            <a:endParaRPr lang="it-IT" sz="1100" dirty="0"/>
          </a:p>
        </p:txBody>
      </p:sp>
      <p:sp>
        <p:nvSpPr>
          <p:cNvPr id="29" name="Cubo 28"/>
          <p:cNvSpPr/>
          <p:nvPr/>
        </p:nvSpPr>
        <p:spPr>
          <a:xfrm>
            <a:off x="10314844" y="2851829"/>
            <a:ext cx="427895" cy="180874"/>
          </a:xfrm>
          <a:prstGeom prst="cube">
            <a:avLst>
              <a:gd name="adj" fmla="val 84017"/>
            </a:avLst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0" name="CasellaDiTesto 29"/>
          <p:cNvSpPr txBox="1"/>
          <p:nvPr/>
        </p:nvSpPr>
        <p:spPr>
          <a:xfrm>
            <a:off x="10904119" y="2823826"/>
            <a:ext cx="10708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dirty="0" smtClean="0"/>
              <a:t>Piastra piccola</a:t>
            </a:r>
            <a:endParaRPr lang="it-IT" sz="1100" dirty="0"/>
          </a:p>
        </p:txBody>
      </p:sp>
      <p:sp>
        <p:nvSpPr>
          <p:cNvPr id="7" name="Triangolo isoscele 6"/>
          <p:cNvSpPr/>
          <p:nvPr/>
        </p:nvSpPr>
        <p:spPr>
          <a:xfrm>
            <a:off x="2731562" y="32936"/>
            <a:ext cx="1213165" cy="603358"/>
          </a:xfrm>
          <a:prstGeom prst="triangl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smtClean="0"/>
              <a:t>SITO</a:t>
            </a:r>
            <a:endParaRPr lang="it-IT" dirty="0"/>
          </a:p>
        </p:txBody>
      </p:sp>
      <p:sp>
        <p:nvSpPr>
          <p:cNvPr id="40" name="Freccia in giù 39"/>
          <p:cNvSpPr/>
          <p:nvPr/>
        </p:nvSpPr>
        <p:spPr>
          <a:xfrm>
            <a:off x="10267394" y="477983"/>
            <a:ext cx="479834" cy="428119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1" name="Freccia in giù 40"/>
          <p:cNvSpPr/>
          <p:nvPr/>
        </p:nvSpPr>
        <p:spPr>
          <a:xfrm>
            <a:off x="10278579" y="975217"/>
            <a:ext cx="479834" cy="428119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2" name="CasellaDiTesto 41"/>
          <p:cNvSpPr txBox="1"/>
          <p:nvPr/>
        </p:nvSpPr>
        <p:spPr>
          <a:xfrm>
            <a:off x="10835555" y="503145"/>
            <a:ext cx="11859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dirty="0" smtClean="0"/>
              <a:t>Punta di plastica</a:t>
            </a:r>
            <a:endParaRPr lang="it-IT" sz="1100" dirty="0"/>
          </a:p>
        </p:txBody>
      </p:sp>
      <p:sp>
        <p:nvSpPr>
          <p:cNvPr id="52" name="CasellaDiTesto 51"/>
          <p:cNvSpPr txBox="1"/>
          <p:nvPr/>
        </p:nvSpPr>
        <p:spPr>
          <a:xfrm>
            <a:off x="10813625" y="1050305"/>
            <a:ext cx="11859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dirty="0" smtClean="0"/>
              <a:t>Punta Gomma</a:t>
            </a:r>
            <a:endParaRPr lang="it-IT" sz="1100" dirty="0"/>
          </a:p>
        </p:txBody>
      </p:sp>
      <p:sp>
        <p:nvSpPr>
          <p:cNvPr id="62" name="Cubo 61"/>
          <p:cNvSpPr/>
          <p:nvPr/>
        </p:nvSpPr>
        <p:spPr>
          <a:xfrm>
            <a:off x="4440787" y="3032703"/>
            <a:ext cx="4734369" cy="2548827"/>
          </a:xfrm>
          <a:prstGeom prst="cube">
            <a:avLst>
              <a:gd name="adj" fmla="val 84017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63" name="Connettore diritto 62"/>
          <p:cNvCxnSpPr>
            <a:stCxn id="62" idx="0"/>
            <a:endCxn id="62" idx="1"/>
          </p:cNvCxnSpPr>
          <p:nvPr/>
        </p:nvCxnSpPr>
        <p:spPr>
          <a:xfrm flipH="1">
            <a:off x="5737248" y="3032703"/>
            <a:ext cx="2141447" cy="2141448"/>
          </a:xfrm>
          <a:prstGeom prst="line">
            <a:avLst/>
          </a:prstGeom>
          <a:ln w="57150"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Cubo 63"/>
          <p:cNvSpPr/>
          <p:nvPr/>
        </p:nvSpPr>
        <p:spPr>
          <a:xfrm>
            <a:off x="4788837" y="4695486"/>
            <a:ext cx="868720" cy="288396"/>
          </a:xfrm>
          <a:prstGeom prst="cube">
            <a:avLst>
              <a:gd name="adj" fmla="val 84017"/>
            </a:avLst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5" name="Unità di visualizzazione grafica 64"/>
          <p:cNvSpPr/>
          <p:nvPr/>
        </p:nvSpPr>
        <p:spPr>
          <a:xfrm rot="16200000">
            <a:off x="5058148" y="4499653"/>
            <a:ext cx="390430" cy="335360"/>
          </a:xfrm>
          <a:prstGeom prst="flowChartDisplay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7" name="Cubo 66"/>
          <p:cNvSpPr/>
          <p:nvPr/>
        </p:nvSpPr>
        <p:spPr>
          <a:xfrm>
            <a:off x="6009891" y="3909814"/>
            <a:ext cx="907162" cy="273399"/>
          </a:xfrm>
          <a:prstGeom prst="cube">
            <a:avLst>
              <a:gd name="adj" fmla="val 84017"/>
            </a:avLst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8" name="Unità di visualizzazione grafica 67"/>
          <p:cNvSpPr/>
          <p:nvPr/>
        </p:nvSpPr>
        <p:spPr>
          <a:xfrm rot="16200000">
            <a:off x="6094761" y="3645931"/>
            <a:ext cx="390430" cy="335360"/>
          </a:xfrm>
          <a:prstGeom prst="flowChartDisplay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0" name="Cubo 69"/>
          <p:cNvSpPr/>
          <p:nvPr/>
        </p:nvSpPr>
        <p:spPr>
          <a:xfrm>
            <a:off x="6991789" y="3090815"/>
            <a:ext cx="896298" cy="301431"/>
          </a:xfrm>
          <a:prstGeom prst="cube">
            <a:avLst>
              <a:gd name="adj" fmla="val 84017"/>
            </a:avLst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1" name="Unità di visualizzazione grafica 70"/>
          <p:cNvSpPr/>
          <p:nvPr/>
        </p:nvSpPr>
        <p:spPr>
          <a:xfrm rot="16200000">
            <a:off x="7269550" y="2864793"/>
            <a:ext cx="390430" cy="335360"/>
          </a:xfrm>
          <a:prstGeom prst="flowChartDisplay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2" name="Memoria ad accesso diretto 71"/>
          <p:cNvSpPr/>
          <p:nvPr/>
        </p:nvSpPr>
        <p:spPr>
          <a:xfrm rot="16200000">
            <a:off x="8198452" y="2993706"/>
            <a:ext cx="132450" cy="475748"/>
          </a:xfrm>
          <a:prstGeom prst="flowChartMagneticDrum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4" name="Freccia in giù 73"/>
          <p:cNvSpPr/>
          <p:nvPr/>
        </p:nvSpPr>
        <p:spPr>
          <a:xfrm>
            <a:off x="7902809" y="2390981"/>
            <a:ext cx="479834" cy="428119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5" name="Freccia in giù 74"/>
          <p:cNvSpPr/>
          <p:nvPr/>
        </p:nvSpPr>
        <p:spPr>
          <a:xfrm>
            <a:off x="8079352" y="2677583"/>
            <a:ext cx="479834" cy="428119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3" name="Freccia in giù 72"/>
          <p:cNvSpPr/>
          <p:nvPr/>
        </p:nvSpPr>
        <p:spPr>
          <a:xfrm>
            <a:off x="8079352" y="2116362"/>
            <a:ext cx="479834" cy="398757"/>
          </a:xfrm>
          <a:prstGeom prst="downArrow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6" name="Freccia in giù 75"/>
          <p:cNvSpPr/>
          <p:nvPr/>
        </p:nvSpPr>
        <p:spPr>
          <a:xfrm>
            <a:off x="6335412" y="3220060"/>
            <a:ext cx="479834" cy="428119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7" name="Freccia in giù 76"/>
          <p:cNvSpPr/>
          <p:nvPr/>
        </p:nvSpPr>
        <p:spPr>
          <a:xfrm>
            <a:off x="6465858" y="3575745"/>
            <a:ext cx="479834" cy="428119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8" name="Freccia in giù 77"/>
          <p:cNvSpPr/>
          <p:nvPr/>
        </p:nvSpPr>
        <p:spPr>
          <a:xfrm>
            <a:off x="6463472" y="2935253"/>
            <a:ext cx="479834" cy="398757"/>
          </a:xfrm>
          <a:prstGeom prst="downArrow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2" name="Freccia in giù 81"/>
          <p:cNvSpPr/>
          <p:nvPr/>
        </p:nvSpPr>
        <p:spPr>
          <a:xfrm>
            <a:off x="4859826" y="3707315"/>
            <a:ext cx="479834" cy="428119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3" name="Freccia in giù 82"/>
          <p:cNvSpPr/>
          <p:nvPr/>
        </p:nvSpPr>
        <p:spPr>
          <a:xfrm>
            <a:off x="5052776" y="4017143"/>
            <a:ext cx="479834" cy="428119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4" name="Freccia in giù 83"/>
          <p:cNvSpPr/>
          <p:nvPr/>
        </p:nvSpPr>
        <p:spPr>
          <a:xfrm>
            <a:off x="5085683" y="3463258"/>
            <a:ext cx="479834" cy="398757"/>
          </a:xfrm>
          <a:prstGeom prst="downArrow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Rettangolo 5"/>
          <p:cNvSpPr/>
          <p:nvPr/>
        </p:nvSpPr>
        <p:spPr>
          <a:xfrm>
            <a:off x="3699718" y="4509167"/>
            <a:ext cx="12472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Colpi </a:t>
            </a:r>
            <a:r>
              <a:rPr lang="it-IT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sopra</a:t>
            </a:r>
            <a:endParaRPr lang="it-IT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4" name="Rettangolo 43"/>
          <p:cNvSpPr/>
          <p:nvPr/>
        </p:nvSpPr>
        <p:spPr>
          <a:xfrm>
            <a:off x="4907559" y="3003571"/>
            <a:ext cx="15664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Colpi </a:t>
            </a:r>
            <a:r>
              <a:rPr lang="it-IT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vicino a2</a:t>
            </a:r>
            <a:endParaRPr lang="it-IT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ettangolo 7"/>
          <p:cNvSpPr/>
          <p:nvPr/>
        </p:nvSpPr>
        <p:spPr>
          <a:xfrm>
            <a:off x="8660544" y="2492917"/>
            <a:ext cx="12298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Colpi fuori </a:t>
            </a:r>
          </a:p>
        </p:txBody>
      </p:sp>
    </p:spTree>
    <p:extLst>
      <p:ext uri="{BB962C8B-B14F-4D97-AF65-F5344CB8AC3E}">
        <p14:creationId xmlns:p14="http://schemas.microsoft.com/office/powerpoint/2010/main" val="217877633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0" y="1"/>
            <a:ext cx="12192000" cy="778597"/>
          </a:xfrm>
        </p:spPr>
        <p:txBody>
          <a:bodyPr anchor="t">
            <a:normAutofit/>
          </a:bodyPr>
          <a:lstStyle/>
          <a:p>
            <a:r>
              <a:rPr lang="it-IT" sz="3200" dirty="0" smtClean="0"/>
              <a:t>2019_09_11 (3/3)   </a:t>
            </a:r>
            <a:endParaRPr lang="it-IT" sz="3200" dirty="0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344032" y="778598"/>
            <a:ext cx="11516008" cy="5966234"/>
          </a:xfrm>
        </p:spPr>
        <p:txBody>
          <a:bodyPr>
            <a:normAutofit/>
          </a:bodyPr>
          <a:lstStyle/>
          <a:p>
            <a:pPr algn="l"/>
            <a:r>
              <a:rPr lang="it-IT" sz="1600" b="1" dirty="0"/>
              <a:t>P</a:t>
            </a:r>
            <a:r>
              <a:rPr lang="it-IT" sz="1600" b="1" dirty="0" smtClean="0"/>
              <a:t>unto </a:t>
            </a:r>
            <a:r>
              <a:rPr lang="it-IT" sz="1600" b="1" dirty="0"/>
              <a:t>1</a:t>
            </a:r>
          </a:p>
          <a:p>
            <a:pPr algn="l"/>
            <a:r>
              <a:rPr lang="it-IT" sz="1600" b="1" dirty="0" smtClean="0"/>
              <a:t>Strada</a:t>
            </a:r>
            <a:r>
              <a:rPr lang="it-IT" sz="1600" b="1" dirty="0"/>
              <a:t>, Via </a:t>
            </a:r>
            <a:r>
              <a:rPr lang="it-IT" sz="1600" b="1" dirty="0" smtClean="0"/>
              <a:t>Cocchi</a:t>
            </a:r>
          </a:p>
          <a:p>
            <a:pPr algn="l"/>
            <a:r>
              <a:rPr lang="it-IT" sz="1600" dirty="0" smtClean="0"/>
              <a:t>Piastra </a:t>
            </a:r>
            <a:r>
              <a:rPr lang="it-IT" sz="1600" dirty="0"/>
              <a:t>di carico = piastra </a:t>
            </a:r>
            <a:r>
              <a:rPr lang="it-IT" sz="1600" dirty="0" smtClean="0"/>
              <a:t>grande 2 (10cm </a:t>
            </a:r>
            <a:r>
              <a:rPr lang="it-IT" sz="1600" dirty="0"/>
              <a:t>X </a:t>
            </a:r>
            <a:r>
              <a:rPr lang="it-IT" sz="1600" dirty="0" smtClean="0"/>
              <a:t>10cm</a:t>
            </a:r>
            <a:r>
              <a:rPr lang="it-IT" sz="1600" dirty="0"/>
              <a:t>), 624.9 g, </a:t>
            </a:r>
            <a:r>
              <a:rPr lang="it-IT" sz="1600" b="1" dirty="0"/>
              <a:t>attaccata con biadesivo</a:t>
            </a:r>
          </a:p>
          <a:p>
            <a:pPr algn="l"/>
            <a:r>
              <a:rPr lang="it-IT" sz="1600" dirty="0"/>
              <a:t>a2 = Accelerometro 352C03 (magnete).</a:t>
            </a:r>
          </a:p>
          <a:p>
            <a:pPr algn="l"/>
            <a:r>
              <a:rPr lang="it-IT" sz="1600" b="1" dirty="0" smtClean="0"/>
              <a:t>Colpi sopra a2 x 3 punte</a:t>
            </a:r>
            <a:endParaRPr lang="it-IT" sz="1600" dirty="0"/>
          </a:p>
          <a:p>
            <a:pPr algn="l"/>
            <a:r>
              <a:rPr lang="it-IT" sz="1600" b="1" dirty="0" smtClean="0"/>
              <a:t>Colpi </a:t>
            </a:r>
            <a:r>
              <a:rPr lang="it-IT" sz="1600" b="1" dirty="0"/>
              <a:t>vicino </a:t>
            </a:r>
            <a:r>
              <a:rPr lang="it-IT" sz="1600" b="1" dirty="0" smtClean="0"/>
              <a:t>a2 </a:t>
            </a:r>
            <a:r>
              <a:rPr lang="it-IT" sz="1600" dirty="0"/>
              <a:t>(di </a:t>
            </a:r>
            <a:r>
              <a:rPr lang="it-IT" sz="1600" dirty="0" smtClean="0"/>
              <a:t>lato) </a:t>
            </a:r>
            <a:r>
              <a:rPr lang="it-IT" sz="1600" b="1" dirty="0" smtClean="0"/>
              <a:t>x </a:t>
            </a:r>
            <a:r>
              <a:rPr lang="it-IT" sz="1600" b="1" dirty="0"/>
              <a:t>3 punte</a:t>
            </a:r>
            <a:endParaRPr lang="it-IT" sz="1600" dirty="0"/>
          </a:p>
          <a:p>
            <a:pPr algn="l"/>
            <a:r>
              <a:rPr lang="it-IT" sz="1600" b="1" dirty="0" smtClean="0"/>
              <a:t>Colpi fuori </a:t>
            </a:r>
            <a:r>
              <a:rPr lang="it-IT" sz="1600" b="1" dirty="0"/>
              <a:t>su piastrina attaccata con </a:t>
            </a:r>
            <a:r>
              <a:rPr lang="it-IT" sz="1600" b="1" dirty="0" err="1" smtClean="0"/>
              <a:t>attak</a:t>
            </a:r>
            <a:r>
              <a:rPr lang="it-IT" sz="1600" b="1" dirty="0" smtClean="0"/>
              <a:t> </a:t>
            </a:r>
            <a:r>
              <a:rPr lang="it-IT" sz="1600" b="1" dirty="0"/>
              <a:t>x 3 punte</a:t>
            </a:r>
            <a:endParaRPr lang="it-IT" sz="1600" u="sng" dirty="0"/>
          </a:p>
          <a:p>
            <a:pPr algn="l"/>
            <a:r>
              <a:rPr lang="it-IT" sz="1600" b="1" dirty="0" smtClean="0"/>
              <a:t> </a:t>
            </a:r>
          </a:p>
          <a:p>
            <a:pPr algn="l"/>
            <a:endParaRPr lang="it-IT" sz="1600" u="sng" dirty="0" smtClean="0"/>
          </a:p>
          <a:p>
            <a:pPr algn="l"/>
            <a:r>
              <a:rPr lang="it-IT" sz="1600" b="1" dirty="0"/>
              <a:t>Punto </a:t>
            </a:r>
            <a:r>
              <a:rPr lang="it-IT" sz="1600" b="1" dirty="0" smtClean="0"/>
              <a:t>2</a:t>
            </a:r>
            <a:endParaRPr lang="it-IT" sz="1600" b="1" dirty="0"/>
          </a:p>
          <a:p>
            <a:pPr algn="l"/>
            <a:r>
              <a:rPr lang="it-IT" sz="1600" dirty="0" smtClean="0"/>
              <a:t>(come sopra)</a:t>
            </a:r>
          </a:p>
          <a:p>
            <a:pPr algn="l"/>
            <a:endParaRPr lang="it-IT" sz="1600" dirty="0"/>
          </a:p>
          <a:p>
            <a:pPr algn="l"/>
            <a:r>
              <a:rPr lang="it-IT" sz="1600" b="1" dirty="0"/>
              <a:t>Punto </a:t>
            </a:r>
            <a:r>
              <a:rPr lang="it-IT" sz="1600" b="1" dirty="0" smtClean="0"/>
              <a:t>3</a:t>
            </a:r>
            <a:endParaRPr lang="it-IT" sz="1600" b="1" dirty="0"/>
          </a:p>
          <a:p>
            <a:pPr algn="l"/>
            <a:r>
              <a:rPr lang="it-IT" sz="1600" dirty="0" smtClean="0"/>
              <a:t>(</a:t>
            </a:r>
            <a:r>
              <a:rPr lang="it-IT" sz="1600" dirty="0"/>
              <a:t>come sopra)</a:t>
            </a:r>
          </a:p>
          <a:p>
            <a:pPr algn="l"/>
            <a:endParaRPr lang="it-IT" sz="1600" u="sng" dirty="0" smtClean="0"/>
          </a:p>
          <a:p>
            <a:pPr algn="l"/>
            <a:endParaRPr lang="it-IT" sz="1600" dirty="0" smtClean="0"/>
          </a:p>
          <a:p>
            <a:pPr algn="l"/>
            <a:endParaRPr lang="it-IT" sz="1600" dirty="0" smtClean="0"/>
          </a:p>
          <a:p>
            <a:pPr algn="l"/>
            <a:endParaRPr lang="it-IT" sz="1600" dirty="0"/>
          </a:p>
          <a:p>
            <a:pPr algn="l"/>
            <a:endParaRPr lang="it-IT" sz="1600" dirty="0"/>
          </a:p>
          <a:p>
            <a:pPr algn="l"/>
            <a:endParaRPr lang="it-IT" sz="1600" b="1" dirty="0"/>
          </a:p>
          <a:p>
            <a:pPr algn="l"/>
            <a:endParaRPr lang="it-IT" sz="1600" b="1" dirty="0" smtClean="0"/>
          </a:p>
          <a:p>
            <a:pPr algn="l"/>
            <a:endParaRPr lang="it-IT" sz="1600" b="1" dirty="0"/>
          </a:p>
          <a:p>
            <a:pPr algn="l"/>
            <a:endParaRPr lang="it-IT" sz="1600" b="1" dirty="0" smtClean="0"/>
          </a:p>
          <a:p>
            <a:pPr algn="l"/>
            <a:endParaRPr lang="it-IT" sz="1600" b="1" dirty="0"/>
          </a:p>
          <a:p>
            <a:pPr algn="l"/>
            <a:endParaRPr lang="it-IT" sz="1600" dirty="0" smtClean="0"/>
          </a:p>
          <a:p>
            <a:pPr algn="l"/>
            <a:endParaRPr lang="it-IT" sz="1600" b="1" dirty="0" smtClean="0"/>
          </a:p>
          <a:p>
            <a:pPr algn="l"/>
            <a:endParaRPr lang="it-IT" sz="1600" dirty="0" smtClean="0"/>
          </a:p>
          <a:p>
            <a:pPr algn="l"/>
            <a:endParaRPr lang="it-IT" sz="1600" dirty="0"/>
          </a:p>
          <a:p>
            <a:pPr algn="l"/>
            <a:endParaRPr lang="it-IT" sz="1600" dirty="0"/>
          </a:p>
          <a:p>
            <a:pPr algn="l"/>
            <a:endParaRPr lang="it-IT" sz="1600" dirty="0" smtClean="0"/>
          </a:p>
          <a:p>
            <a:pPr algn="l"/>
            <a:endParaRPr lang="it-IT" sz="1600" dirty="0" smtClean="0"/>
          </a:p>
          <a:p>
            <a:pPr algn="l"/>
            <a:endParaRPr lang="it-IT" sz="1600" dirty="0" smtClean="0"/>
          </a:p>
        </p:txBody>
      </p:sp>
      <p:sp>
        <p:nvSpPr>
          <p:cNvPr id="46" name="Rettangolo 45"/>
          <p:cNvSpPr/>
          <p:nvPr/>
        </p:nvSpPr>
        <p:spPr>
          <a:xfrm>
            <a:off x="10203255" y="175240"/>
            <a:ext cx="1783533" cy="34189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9" name="CasellaDiTesto 48"/>
          <p:cNvSpPr txBox="1"/>
          <p:nvPr/>
        </p:nvSpPr>
        <p:spPr>
          <a:xfrm>
            <a:off x="10186465" y="196796"/>
            <a:ext cx="11859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b="1" dirty="0" smtClean="0"/>
              <a:t>Legenda</a:t>
            </a:r>
            <a:endParaRPr lang="it-IT" sz="1100" b="1" dirty="0"/>
          </a:p>
        </p:txBody>
      </p:sp>
      <p:sp>
        <p:nvSpPr>
          <p:cNvPr id="43" name="CasellaDiTesto 42"/>
          <p:cNvSpPr txBox="1"/>
          <p:nvPr/>
        </p:nvSpPr>
        <p:spPr>
          <a:xfrm>
            <a:off x="10813625" y="1601284"/>
            <a:ext cx="11859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dirty="0" smtClean="0"/>
              <a:t>Punta metallica</a:t>
            </a:r>
            <a:endParaRPr lang="it-IT" sz="1100" dirty="0"/>
          </a:p>
        </p:txBody>
      </p:sp>
      <p:sp>
        <p:nvSpPr>
          <p:cNvPr id="45" name="Freccia in giù 44"/>
          <p:cNvSpPr/>
          <p:nvPr/>
        </p:nvSpPr>
        <p:spPr>
          <a:xfrm>
            <a:off x="10297043" y="1516542"/>
            <a:ext cx="479834" cy="428119"/>
          </a:xfrm>
          <a:prstGeom prst="downArrow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Unità di visualizzazione grafica 20"/>
          <p:cNvSpPr/>
          <p:nvPr/>
        </p:nvSpPr>
        <p:spPr>
          <a:xfrm rot="16200000">
            <a:off x="10322383" y="2215675"/>
            <a:ext cx="390430" cy="335360"/>
          </a:xfrm>
          <a:prstGeom prst="flowChartDisplay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CasellaDiTesto 21"/>
          <p:cNvSpPr txBox="1"/>
          <p:nvPr/>
        </p:nvSpPr>
        <p:spPr>
          <a:xfrm>
            <a:off x="10845842" y="2277444"/>
            <a:ext cx="11859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dirty="0" smtClean="0"/>
              <a:t>Accelerometro2</a:t>
            </a:r>
            <a:endParaRPr lang="it-IT" sz="1100" dirty="0"/>
          </a:p>
        </p:txBody>
      </p:sp>
      <p:sp>
        <p:nvSpPr>
          <p:cNvPr id="19" name="Ovale 18"/>
          <p:cNvSpPr/>
          <p:nvPr/>
        </p:nvSpPr>
        <p:spPr>
          <a:xfrm>
            <a:off x="552260" y="175240"/>
            <a:ext cx="2091351" cy="4758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smtClean="0"/>
              <a:t>Martellatore</a:t>
            </a:r>
            <a:endParaRPr lang="it-IT" dirty="0"/>
          </a:p>
        </p:txBody>
      </p:sp>
      <p:sp>
        <p:nvSpPr>
          <p:cNvPr id="4" name="Memoria ad accesso diretto 3"/>
          <p:cNvSpPr/>
          <p:nvPr/>
        </p:nvSpPr>
        <p:spPr>
          <a:xfrm rot="16200000">
            <a:off x="10486530" y="3162412"/>
            <a:ext cx="161467" cy="475748"/>
          </a:xfrm>
          <a:prstGeom prst="flowChartMagneticDrum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7" name="CasellaDiTesto 26"/>
          <p:cNvSpPr txBox="1"/>
          <p:nvPr/>
        </p:nvSpPr>
        <p:spPr>
          <a:xfrm>
            <a:off x="10977728" y="3266015"/>
            <a:ext cx="87075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dirty="0" smtClean="0"/>
              <a:t>Piastrina</a:t>
            </a:r>
            <a:endParaRPr lang="it-IT" sz="1100" dirty="0"/>
          </a:p>
        </p:txBody>
      </p:sp>
      <p:sp>
        <p:nvSpPr>
          <p:cNvPr id="7" name="Triangolo isoscele 6"/>
          <p:cNvSpPr/>
          <p:nvPr/>
        </p:nvSpPr>
        <p:spPr>
          <a:xfrm>
            <a:off x="2731562" y="32936"/>
            <a:ext cx="1213165" cy="603358"/>
          </a:xfrm>
          <a:prstGeom prst="triangl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smtClean="0"/>
              <a:t>SITO</a:t>
            </a:r>
            <a:endParaRPr lang="it-IT" dirty="0"/>
          </a:p>
        </p:txBody>
      </p:sp>
      <p:sp>
        <p:nvSpPr>
          <p:cNvPr id="40" name="Freccia in giù 39"/>
          <p:cNvSpPr/>
          <p:nvPr/>
        </p:nvSpPr>
        <p:spPr>
          <a:xfrm>
            <a:off x="10267394" y="477983"/>
            <a:ext cx="479834" cy="428119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1" name="Freccia in giù 40"/>
          <p:cNvSpPr/>
          <p:nvPr/>
        </p:nvSpPr>
        <p:spPr>
          <a:xfrm>
            <a:off x="10278579" y="975217"/>
            <a:ext cx="479834" cy="428119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2" name="CasellaDiTesto 41"/>
          <p:cNvSpPr txBox="1"/>
          <p:nvPr/>
        </p:nvSpPr>
        <p:spPr>
          <a:xfrm>
            <a:off x="10835555" y="503145"/>
            <a:ext cx="11859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dirty="0" smtClean="0"/>
              <a:t>Punta di plastica</a:t>
            </a:r>
            <a:endParaRPr lang="it-IT" sz="1100" dirty="0"/>
          </a:p>
        </p:txBody>
      </p:sp>
      <p:sp>
        <p:nvSpPr>
          <p:cNvPr id="52" name="CasellaDiTesto 51"/>
          <p:cNvSpPr txBox="1"/>
          <p:nvPr/>
        </p:nvSpPr>
        <p:spPr>
          <a:xfrm>
            <a:off x="10813625" y="1050305"/>
            <a:ext cx="11859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dirty="0" smtClean="0"/>
              <a:t>Punta Gomma</a:t>
            </a:r>
            <a:endParaRPr lang="it-IT" sz="1100" dirty="0"/>
          </a:p>
        </p:txBody>
      </p:sp>
      <p:sp>
        <p:nvSpPr>
          <p:cNvPr id="62" name="Cubo 61"/>
          <p:cNvSpPr/>
          <p:nvPr/>
        </p:nvSpPr>
        <p:spPr>
          <a:xfrm>
            <a:off x="4171106" y="3266015"/>
            <a:ext cx="4734369" cy="2548827"/>
          </a:xfrm>
          <a:prstGeom prst="cube">
            <a:avLst>
              <a:gd name="adj" fmla="val 84017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63" name="Connettore diritto 62"/>
          <p:cNvCxnSpPr>
            <a:stCxn id="62" idx="0"/>
            <a:endCxn id="62" idx="1"/>
          </p:cNvCxnSpPr>
          <p:nvPr/>
        </p:nvCxnSpPr>
        <p:spPr>
          <a:xfrm flipH="1">
            <a:off x="5467567" y="3266015"/>
            <a:ext cx="2141447" cy="2141448"/>
          </a:xfrm>
          <a:prstGeom prst="line">
            <a:avLst/>
          </a:prstGeom>
          <a:ln w="57150"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Memoria ad accesso diretto 71"/>
          <p:cNvSpPr/>
          <p:nvPr/>
        </p:nvSpPr>
        <p:spPr>
          <a:xfrm rot="16200000">
            <a:off x="8240973" y="3219364"/>
            <a:ext cx="132450" cy="475748"/>
          </a:xfrm>
          <a:prstGeom prst="flowChartMagneticDrum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4" name="Freccia in giù 73"/>
          <p:cNvSpPr/>
          <p:nvPr/>
        </p:nvSpPr>
        <p:spPr>
          <a:xfrm>
            <a:off x="7945330" y="2616639"/>
            <a:ext cx="479834" cy="428119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5" name="Freccia in giù 74"/>
          <p:cNvSpPr/>
          <p:nvPr/>
        </p:nvSpPr>
        <p:spPr>
          <a:xfrm>
            <a:off x="8121873" y="2903241"/>
            <a:ext cx="479834" cy="428119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3" name="Freccia in giù 72"/>
          <p:cNvSpPr/>
          <p:nvPr/>
        </p:nvSpPr>
        <p:spPr>
          <a:xfrm>
            <a:off x="8121873" y="2342020"/>
            <a:ext cx="479834" cy="398757"/>
          </a:xfrm>
          <a:prstGeom prst="downArrow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6" name="Freccia in giù 75"/>
          <p:cNvSpPr/>
          <p:nvPr/>
        </p:nvSpPr>
        <p:spPr>
          <a:xfrm>
            <a:off x="6065731" y="3453372"/>
            <a:ext cx="479834" cy="428119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8" name="Freccia in giù 77"/>
          <p:cNvSpPr/>
          <p:nvPr/>
        </p:nvSpPr>
        <p:spPr>
          <a:xfrm>
            <a:off x="6193791" y="3168565"/>
            <a:ext cx="479834" cy="398757"/>
          </a:xfrm>
          <a:prstGeom prst="downArrow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2" name="Freccia in giù 81"/>
          <p:cNvSpPr/>
          <p:nvPr/>
        </p:nvSpPr>
        <p:spPr>
          <a:xfrm>
            <a:off x="4590145" y="3940627"/>
            <a:ext cx="479834" cy="428119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3" name="Freccia in giù 82"/>
          <p:cNvSpPr/>
          <p:nvPr/>
        </p:nvSpPr>
        <p:spPr>
          <a:xfrm>
            <a:off x="4783095" y="4250455"/>
            <a:ext cx="479834" cy="428119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4" name="Freccia in giù 83"/>
          <p:cNvSpPr/>
          <p:nvPr/>
        </p:nvSpPr>
        <p:spPr>
          <a:xfrm>
            <a:off x="4816002" y="3696570"/>
            <a:ext cx="479834" cy="398757"/>
          </a:xfrm>
          <a:prstGeom prst="downArrow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5" name="Cubo 84"/>
          <p:cNvSpPr/>
          <p:nvPr/>
        </p:nvSpPr>
        <p:spPr>
          <a:xfrm>
            <a:off x="10278579" y="2799954"/>
            <a:ext cx="770935" cy="290103"/>
          </a:xfrm>
          <a:prstGeom prst="cube">
            <a:avLst>
              <a:gd name="adj" fmla="val 84017"/>
            </a:avLst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6" name="CasellaDiTesto 85"/>
          <p:cNvSpPr txBox="1"/>
          <p:nvPr/>
        </p:nvSpPr>
        <p:spPr>
          <a:xfrm>
            <a:off x="11112840" y="2729561"/>
            <a:ext cx="71114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dirty="0" smtClean="0"/>
              <a:t>Piastra grande 2</a:t>
            </a:r>
            <a:endParaRPr lang="it-IT" sz="1100" dirty="0"/>
          </a:p>
        </p:txBody>
      </p:sp>
      <p:sp>
        <p:nvSpPr>
          <p:cNvPr id="87" name="Cubo 86"/>
          <p:cNvSpPr/>
          <p:nvPr/>
        </p:nvSpPr>
        <p:spPr>
          <a:xfrm>
            <a:off x="4349568" y="4873924"/>
            <a:ext cx="1324058" cy="444673"/>
          </a:xfrm>
          <a:prstGeom prst="cube">
            <a:avLst>
              <a:gd name="adj" fmla="val 84017"/>
            </a:avLst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5" name="Unità di visualizzazione grafica 64"/>
          <p:cNvSpPr/>
          <p:nvPr/>
        </p:nvSpPr>
        <p:spPr>
          <a:xfrm rot="16200000">
            <a:off x="4789330" y="4745720"/>
            <a:ext cx="390430" cy="335360"/>
          </a:xfrm>
          <a:prstGeom prst="flowChartDisplay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8" name="Cubo 87"/>
          <p:cNvSpPr/>
          <p:nvPr/>
        </p:nvSpPr>
        <p:spPr>
          <a:xfrm>
            <a:off x="5510485" y="4037231"/>
            <a:ext cx="1324058" cy="444673"/>
          </a:xfrm>
          <a:prstGeom prst="cube">
            <a:avLst>
              <a:gd name="adj" fmla="val 84017"/>
            </a:avLst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8" name="Unità di visualizzazione grafica 67"/>
          <p:cNvSpPr/>
          <p:nvPr/>
        </p:nvSpPr>
        <p:spPr>
          <a:xfrm rot="16200000">
            <a:off x="5825080" y="3879243"/>
            <a:ext cx="390430" cy="335360"/>
          </a:xfrm>
          <a:prstGeom prst="flowChartDisplay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7" name="Freccia in giù 76"/>
          <p:cNvSpPr/>
          <p:nvPr/>
        </p:nvSpPr>
        <p:spPr>
          <a:xfrm>
            <a:off x="6196177" y="3809057"/>
            <a:ext cx="479834" cy="428119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9" name="Cubo 88"/>
          <p:cNvSpPr/>
          <p:nvPr/>
        </p:nvSpPr>
        <p:spPr>
          <a:xfrm>
            <a:off x="6753922" y="3289161"/>
            <a:ext cx="1324058" cy="444673"/>
          </a:xfrm>
          <a:prstGeom prst="cube">
            <a:avLst>
              <a:gd name="adj" fmla="val 84017"/>
            </a:avLst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1" name="Unità di visualizzazione grafica 70"/>
          <p:cNvSpPr/>
          <p:nvPr/>
        </p:nvSpPr>
        <p:spPr>
          <a:xfrm rot="16200000">
            <a:off x="7312071" y="3090451"/>
            <a:ext cx="390430" cy="335360"/>
          </a:xfrm>
          <a:prstGeom prst="flowChartDisplay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5924261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0" y="1"/>
            <a:ext cx="12192000" cy="778597"/>
          </a:xfrm>
        </p:spPr>
        <p:txBody>
          <a:bodyPr anchor="t">
            <a:normAutofit/>
          </a:bodyPr>
          <a:lstStyle/>
          <a:p>
            <a:r>
              <a:rPr lang="it-IT" sz="3200" dirty="0" smtClean="0"/>
              <a:t>2019_09_13   </a:t>
            </a:r>
            <a:endParaRPr lang="it-IT" sz="3200" dirty="0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344032" y="778598"/>
            <a:ext cx="11516008" cy="5966234"/>
          </a:xfrm>
        </p:spPr>
        <p:txBody>
          <a:bodyPr>
            <a:normAutofit fontScale="85000" lnSpcReduction="20000"/>
          </a:bodyPr>
          <a:lstStyle/>
          <a:p>
            <a:pPr algn="l"/>
            <a:r>
              <a:rPr lang="it-IT" sz="1600" u="sng" dirty="0" smtClean="0"/>
              <a:t>Prova 1</a:t>
            </a:r>
          </a:p>
          <a:p>
            <a:pPr algn="l"/>
            <a:r>
              <a:rPr lang="it-IT" sz="1600" b="1" dirty="0" err="1" smtClean="0"/>
              <a:t>Slab</a:t>
            </a:r>
            <a:r>
              <a:rPr lang="it-IT" sz="1600" b="1" dirty="0" smtClean="0"/>
              <a:t> AC</a:t>
            </a:r>
            <a:endParaRPr lang="it-IT" sz="1600" b="1" dirty="0"/>
          </a:p>
          <a:p>
            <a:pPr algn="l"/>
            <a:r>
              <a:rPr lang="it-IT" sz="1600" dirty="0" smtClean="0"/>
              <a:t>Piastra </a:t>
            </a:r>
            <a:r>
              <a:rPr lang="it-IT" sz="1600" dirty="0"/>
              <a:t>di carico = </a:t>
            </a:r>
            <a:r>
              <a:rPr lang="it-IT" sz="1600" dirty="0" smtClean="0"/>
              <a:t>piastra </a:t>
            </a:r>
            <a:r>
              <a:rPr lang="it-IT" sz="1600" dirty="0"/>
              <a:t>piccola (5.6 cm X 5.7 cm x 0.8 cm), 196.7 g</a:t>
            </a:r>
            <a:r>
              <a:rPr lang="it-IT" sz="1600" dirty="0" smtClean="0"/>
              <a:t>,</a:t>
            </a:r>
          </a:p>
          <a:p>
            <a:pPr algn="l"/>
            <a:r>
              <a:rPr lang="it-IT" sz="1600" b="1" dirty="0" smtClean="0"/>
              <a:t>Attaccata con:</a:t>
            </a:r>
          </a:p>
          <a:p>
            <a:pPr algn="l"/>
            <a:r>
              <a:rPr lang="it-IT" sz="1600" b="1" dirty="0" smtClean="0"/>
              <a:t>	- biadesivo</a:t>
            </a:r>
          </a:p>
          <a:p>
            <a:pPr algn="l"/>
            <a:r>
              <a:rPr lang="it-IT" sz="1600" b="1" dirty="0"/>
              <a:t>	</a:t>
            </a:r>
            <a:r>
              <a:rPr lang="it-IT" sz="1600" b="1" dirty="0" smtClean="0"/>
              <a:t>- </a:t>
            </a:r>
            <a:r>
              <a:rPr lang="it-IT" sz="1600" b="1" dirty="0" err="1" smtClean="0"/>
              <a:t>attak</a:t>
            </a:r>
            <a:r>
              <a:rPr lang="it-IT" sz="1600" b="1" dirty="0" smtClean="0"/>
              <a:t> su nastro pacchi</a:t>
            </a:r>
          </a:p>
          <a:p>
            <a:pPr algn="l"/>
            <a:r>
              <a:rPr lang="it-IT" sz="1600" b="1" dirty="0"/>
              <a:t>	</a:t>
            </a:r>
            <a:r>
              <a:rPr lang="it-IT" sz="1600" b="1" dirty="0" smtClean="0"/>
              <a:t>- </a:t>
            </a:r>
            <a:r>
              <a:rPr lang="it-IT" sz="1600" b="1" dirty="0" err="1" smtClean="0"/>
              <a:t>pattex</a:t>
            </a:r>
            <a:r>
              <a:rPr lang="it-IT" sz="1600" b="1" dirty="0" smtClean="0"/>
              <a:t> (dopo 30min)</a:t>
            </a:r>
            <a:endParaRPr lang="it-IT" sz="1600" b="1" dirty="0"/>
          </a:p>
          <a:p>
            <a:pPr algn="l"/>
            <a:r>
              <a:rPr lang="it-IT" sz="1600" dirty="0"/>
              <a:t>a2 = Accelerometro 352C03 (magnete).</a:t>
            </a:r>
          </a:p>
          <a:p>
            <a:pPr algn="l"/>
            <a:r>
              <a:rPr lang="it-IT" sz="1600" dirty="0" smtClean="0"/>
              <a:t>Punta = Metallica.</a:t>
            </a:r>
          </a:p>
          <a:p>
            <a:pPr algn="l"/>
            <a:r>
              <a:rPr lang="it-IT" sz="1600" dirty="0" smtClean="0"/>
              <a:t>Colpi </a:t>
            </a:r>
            <a:r>
              <a:rPr lang="it-IT" sz="1600" dirty="0"/>
              <a:t>vicino </a:t>
            </a:r>
            <a:r>
              <a:rPr lang="it-IT" sz="1600" dirty="0" smtClean="0"/>
              <a:t>a2 (di lato).</a:t>
            </a:r>
          </a:p>
          <a:p>
            <a:pPr algn="l"/>
            <a:endParaRPr lang="it-IT" sz="1600" dirty="0" smtClean="0"/>
          </a:p>
          <a:p>
            <a:pPr algn="l"/>
            <a:r>
              <a:rPr lang="it-IT" sz="1600" u="sng" dirty="0"/>
              <a:t>Prova </a:t>
            </a:r>
            <a:r>
              <a:rPr lang="it-IT" sz="1600" u="sng" dirty="0" smtClean="0"/>
              <a:t>2</a:t>
            </a:r>
            <a:endParaRPr lang="it-IT" sz="1600" u="sng" dirty="0"/>
          </a:p>
          <a:p>
            <a:pPr algn="l"/>
            <a:r>
              <a:rPr lang="it-IT" sz="1600" b="1" dirty="0" err="1" smtClean="0"/>
              <a:t>Slab</a:t>
            </a:r>
            <a:r>
              <a:rPr lang="it-IT" sz="1600" b="1" dirty="0"/>
              <a:t> AC</a:t>
            </a:r>
          </a:p>
          <a:p>
            <a:pPr algn="l"/>
            <a:r>
              <a:rPr lang="it-IT" sz="1600" dirty="0"/>
              <a:t>Piastra di carico = piastra </a:t>
            </a:r>
            <a:r>
              <a:rPr lang="it-IT" sz="1600" dirty="0" smtClean="0"/>
              <a:t>grande 2 (10cm </a:t>
            </a:r>
            <a:r>
              <a:rPr lang="it-IT" sz="1600" dirty="0"/>
              <a:t>X </a:t>
            </a:r>
            <a:r>
              <a:rPr lang="it-IT" sz="1600" dirty="0" smtClean="0"/>
              <a:t>10cm), 624.9 </a:t>
            </a:r>
            <a:r>
              <a:rPr lang="it-IT" sz="1600" dirty="0"/>
              <a:t>g</a:t>
            </a:r>
            <a:r>
              <a:rPr lang="it-IT" sz="1600" dirty="0" smtClean="0"/>
              <a:t>.</a:t>
            </a:r>
            <a:endParaRPr lang="it-IT" sz="1600" dirty="0"/>
          </a:p>
          <a:p>
            <a:pPr algn="l"/>
            <a:r>
              <a:rPr lang="it-IT" sz="1600" b="1" dirty="0"/>
              <a:t>Attaccata con:</a:t>
            </a:r>
          </a:p>
          <a:p>
            <a:pPr algn="l"/>
            <a:r>
              <a:rPr lang="it-IT" sz="1600" b="1" dirty="0"/>
              <a:t>	- biadesivo</a:t>
            </a:r>
          </a:p>
          <a:p>
            <a:pPr algn="l"/>
            <a:r>
              <a:rPr lang="it-IT" sz="1600" b="1" dirty="0"/>
              <a:t>	- </a:t>
            </a:r>
            <a:r>
              <a:rPr lang="it-IT" sz="1600" b="1" dirty="0" err="1"/>
              <a:t>attak</a:t>
            </a:r>
            <a:r>
              <a:rPr lang="it-IT" sz="1600" b="1" dirty="0"/>
              <a:t> su nastro pacchi</a:t>
            </a:r>
          </a:p>
          <a:p>
            <a:pPr algn="l"/>
            <a:r>
              <a:rPr lang="it-IT" sz="1600" b="1" dirty="0"/>
              <a:t>	- </a:t>
            </a:r>
            <a:r>
              <a:rPr lang="it-IT" sz="1600" b="1" dirty="0" err="1"/>
              <a:t>pattex</a:t>
            </a:r>
            <a:r>
              <a:rPr lang="it-IT" sz="1600" b="1" dirty="0"/>
              <a:t> (dopo 30min)</a:t>
            </a:r>
          </a:p>
          <a:p>
            <a:pPr algn="l"/>
            <a:r>
              <a:rPr lang="it-IT" sz="1600" dirty="0"/>
              <a:t>a2 = Accelerometro 352C03 (magnete).</a:t>
            </a:r>
          </a:p>
          <a:p>
            <a:pPr algn="l"/>
            <a:r>
              <a:rPr lang="it-IT" sz="1600" dirty="0"/>
              <a:t>Punta = Metallica.</a:t>
            </a:r>
          </a:p>
          <a:p>
            <a:pPr algn="l"/>
            <a:r>
              <a:rPr lang="it-IT" sz="1600" dirty="0"/>
              <a:t>Colpi vicino a2 (di lato</a:t>
            </a:r>
            <a:r>
              <a:rPr lang="it-IT" sz="1600" dirty="0" smtClean="0"/>
              <a:t>).</a:t>
            </a:r>
            <a:endParaRPr lang="it-IT" sz="1600" dirty="0"/>
          </a:p>
          <a:p>
            <a:pPr algn="l"/>
            <a:endParaRPr lang="it-IT" sz="1600" dirty="0"/>
          </a:p>
          <a:p>
            <a:pPr algn="l"/>
            <a:endParaRPr lang="it-IT" sz="1600" dirty="0" smtClean="0"/>
          </a:p>
          <a:p>
            <a:pPr algn="l"/>
            <a:endParaRPr lang="it-IT" sz="1600" b="1" dirty="0"/>
          </a:p>
          <a:p>
            <a:pPr algn="l"/>
            <a:endParaRPr lang="it-IT" sz="1600" b="1" dirty="0" smtClean="0"/>
          </a:p>
          <a:p>
            <a:pPr algn="l"/>
            <a:endParaRPr lang="it-IT" sz="1600" b="1" dirty="0"/>
          </a:p>
          <a:p>
            <a:pPr algn="l"/>
            <a:endParaRPr lang="it-IT" sz="1600" b="1" dirty="0" smtClean="0"/>
          </a:p>
          <a:p>
            <a:pPr algn="l"/>
            <a:endParaRPr lang="it-IT" sz="1600" b="1" dirty="0"/>
          </a:p>
          <a:p>
            <a:pPr algn="l"/>
            <a:endParaRPr lang="it-IT" sz="1600" dirty="0" smtClean="0"/>
          </a:p>
          <a:p>
            <a:pPr algn="l"/>
            <a:endParaRPr lang="it-IT" sz="1600" b="1" dirty="0" smtClean="0"/>
          </a:p>
          <a:p>
            <a:pPr algn="l"/>
            <a:endParaRPr lang="it-IT" sz="1600" dirty="0" smtClean="0"/>
          </a:p>
          <a:p>
            <a:pPr algn="l"/>
            <a:endParaRPr lang="it-IT" sz="1600" dirty="0"/>
          </a:p>
          <a:p>
            <a:pPr algn="l"/>
            <a:endParaRPr lang="it-IT" sz="1600" dirty="0"/>
          </a:p>
          <a:p>
            <a:pPr algn="l"/>
            <a:endParaRPr lang="it-IT" sz="1600" dirty="0" smtClean="0"/>
          </a:p>
          <a:p>
            <a:pPr algn="l"/>
            <a:endParaRPr lang="it-IT" sz="1600" dirty="0" smtClean="0"/>
          </a:p>
          <a:p>
            <a:pPr algn="l"/>
            <a:endParaRPr lang="it-IT" sz="1600" dirty="0" smtClean="0"/>
          </a:p>
        </p:txBody>
      </p:sp>
      <p:sp>
        <p:nvSpPr>
          <p:cNvPr id="46" name="Rettangolo 45"/>
          <p:cNvSpPr/>
          <p:nvPr/>
        </p:nvSpPr>
        <p:spPr>
          <a:xfrm>
            <a:off x="10203255" y="175240"/>
            <a:ext cx="1783533" cy="27725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9" name="CasellaDiTesto 48"/>
          <p:cNvSpPr txBox="1"/>
          <p:nvPr/>
        </p:nvSpPr>
        <p:spPr>
          <a:xfrm>
            <a:off x="10186465" y="196796"/>
            <a:ext cx="11859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b="1" dirty="0" smtClean="0"/>
              <a:t>Legenda</a:t>
            </a:r>
            <a:endParaRPr lang="it-IT" sz="1100" b="1" dirty="0"/>
          </a:p>
        </p:txBody>
      </p:sp>
      <p:sp>
        <p:nvSpPr>
          <p:cNvPr id="43" name="CasellaDiTesto 42"/>
          <p:cNvSpPr txBox="1"/>
          <p:nvPr/>
        </p:nvSpPr>
        <p:spPr>
          <a:xfrm>
            <a:off x="10800859" y="733655"/>
            <a:ext cx="11859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dirty="0" smtClean="0"/>
              <a:t>Punta metallica</a:t>
            </a:r>
            <a:endParaRPr lang="it-IT" sz="1100" dirty="0"/>
          </a:p>
        </p:txBody>
      </p:sp>
      <p:sp>
        <p:nvSpPr>
          <p:cNvPr id="45" name="Freccia in giù 44"/>
          <p:cNvSpPr/>
          <p:nvPr/>
        </p:nvSpPr>
        <p:spPr>
          <a:xfrm>
            <a:off x="10284277" y="648913"/>
            <a:ext cx="479834" cy="428119"/>
          </a:xfrm>
          <a:prstGeom prst="downArrow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Unità di visualizzazione grafica 20"/>
          <p:cNvSpPr/>
          <p:nvPr/>
        </p:nvSpPr>
        <p:spPr>
          <a:xfrm rot="16200000">
            <a:off x="10364897" y="1221199"/>
            <a:ext cx="390430" cy="335360"/>
          </a:xfrm>
          <a:prstGeom prst="flowChartDisplay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CasellaDiTesto 21"/>
          <p:cNvSpPr txBox="1"/>
          <p:nvPr/>
        </p:nvSpPr>
        <p:spPr>
          <a:xfrm>
            <a:off x="10916969" y="1267539"/>
            <a:ext cx="11859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dirty="0" smtClean="0"/>
              <a:t>Accelerometro2</a:t>
            </a:r>
            <a:endParaRPr lang="it-IT" sz="1100" dirty="0"/>
          </a:p>
        </p:txBody>
      </p:sp>
      <p:sp>
        <p:nvSpPr>
          <p:cNvPr id="19" name="Ovale 18"/>
          <p:cNvSpPr/>
          <p:nvPr/>
        </p:nvSpPr>
        <p:spPr>
          <a:xfrm>
            <a:off x="552260" y="175240"/>
            <a:ext cx="2091351" cy="4758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smtClean="0"/>
              <a:t>Martellatore</a:t>
            </a:r>
            <a:endParaRPr lang="it-IT" dirty="0"/>
          </a:p>
        </p:txBody>
      </p:sp>
      <p:sp>
        <p:nvSpPr>
          <p:cNvPr id="85" name="Cubo 84"/>
          <p:cNvSpPr/>
          <p:nvPr/>
        </p:nvSpPr>
        <p:spPr>
          <a:xfrm>
            <a:off x="10306977" y="2440688"/>
            <a:ext cx="770935" cy="290103"/>
          </a:xfrm>
          <a:prstGeom prst="cube">
            <a:avLst>
              <a:gd name="adj" fmla="val 84017"/>
            </a:avLst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6" name="CasellaDiTesto 85"/>
          <p:cNvSpPr txBox="1"/>
          <p:nvPr/>
        </p:nvSpPr>
        <p:spPr>
          <a:xfrm>
            <a:off x="11141238" y="2370295"/>
            <a:ext cx="71880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dirty="0" smtClean="0"/>
              <a:t>Piastra grande 2</a:t>
            </a:r>
            <a:endParaRPr lang="it-IT" sz="1100" dirty="0"/>
          </a:p>
        </p:txBody>
      </p:sp>
      <p:sp>
        <p:nvSpPr>
          <p:cNvPr id="38" name="Cubo 37"/>
          <p:cNvSpPr/>
          <p:nvPr/>
        </p:nvSpPr>
        <p:spPr>
          <a:xfrm>
            <a:off x="5512219" y="1319893"/>
            <a:ext cx="3510557" cy="1627881"/>
          </a:xfrm>
          <a:prstGeom prst="cube">
            <a:avLst>
              <a:gd name="adj" fmla="val 84017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9" name="Cubo 38"/>
          <p:cNvSpPr/>
          <p:nvPr/>
        </p:nvSpPr>
        <p:spPr>
          <a:xfrm>
            <a:off x="10371813" y="1903080"/>
            <a:ext cx="427895" cy="146628"/>
          </a:xfrm>
          <a:prstGeom prst="cube">
            <a:avLst>
              <a:gd name="adj" fmla="val 84017"/>
            </a:avLst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4" name="CasellaDiTesto 43"/>
          <p:cNvSpPr txBox="1"/>
          <p:nvPr/>
        </p:nvSpPr>
        <p:spPr>
          <a:xfrm>
            <a:off x="10961088" y="1840831"/>
            <a:ext cx="10708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dirty="0" smtClean="0"/>
              <a:t>Piastra piccola</a:t>
            </a:r>
            <a:endParaRPr lang="it-IT" sz="1100" dirty="0"/>
          </a:p>
        </p:txBody>
      </p:sp>
      <p:sp>
        <p:nvSpPr>
          <p:cNvPr id="51" name="Cubo 50"/>
          <p:cNvSpPr/>
          <p:nvPr/>
        </p:nvSpPr>
        <p:spPr>
          <a:xfrm>
            <a:off x="6709063" y="1926741"/>
            <a:ext cx="907162" cy="273399"/>
          </a:xfrm>
          <a:prstGeom prst="cube">
            <a:avLst>
              <a:gd name="adj" fmla="val 84017"/>
            </a:avLst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3" name="Unità di visualizzazione grafica 52"/>
          <p:cNvSpPr/>
          <p:nvPr/>
        </p:nvSpPr>
        <p:spPr>
          <a:xfrm rot="16200000">
            <a:off x="6793933" y="1662858"/>
            <a:ext cx="390430" cy="335360"/>
          </a:xfrm>
          <a:prstGeom prst="flowChartDisplay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6" name="Freccia in giù 55"/>
          <p:cNvSpPr/>
          <p:nvPr/>
        </p:nvSpPr>
        <p:spPr>
          <a:xfrm>
            <a:off x="7181888" y="1585939"/>
            <a:ext cx="479834" cy="398757"/>
          </a:xfrm>
          <a:prstGeom prst="downArrow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7" name="Cubo 56"/>
          <p:cNvSpPr/>
          <p:nvPr/>
        </p:nvSpPr>
        <p:spPr>
          <a:xfrm>
            <a:off x="5143374" y="4571120"/>
            <a:ext cx="3510557" cy="1627881"/>
          </a:xfrm>
          <a:prstGeom prst="cube">
            <a:avLst>
              <a:gd name="adj" fmla="val 84017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1" name="Cubo 60"/>
          <p:cNvSpPr/>
          <p:nvPr/>
        </p:nvSpPr>
        <p:spPr>
          <a:xfrm>
            <a:off x="5907992" y="4894919"/>
            <a:ext cx="1840660" cy="629368"/>
          </a:xfrm>
          <a:prstGeom prst="cube">
            <a:avLst>
              <a:gd name="adj" fmla="val 84017"/>
            </a:avLst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9" name="Unità di visualizzazione grafica 58"/>
          <p:cNvSpPr/>
          <p:nvPr/>
        </p:nvSpPr>
        <p:spPr>
          <a:xfrm rot="16200000">
            <a:off x="6465427" y="4868341"/>
            <a:ext cx="390430" cy="335360"/>
          </a:xfrm>
          <a:prstGeom prst="flowChartDisplay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0" name="Freccia in giù 59"/>
          <p:cNvSpPr/>
          <p:nvPr/>
        </p:nvSpPr>
        <p:spPr>
          <a:xfrm>
            <a:off x="6906923" y="4810846"/>
            <a:ext cx="479834" cy="398757"/>
          </a:xfrm>
          <a:prstGeom prst="downArrow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0919015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0" y="1"/>
            <a:ext cx="12192000" cy="778597"/>
          </a:xfrm>
        </p:spPr>
        <p:txBody>
          <a:bodyPr anchor="t">
            <a:normAutofit/>
          </a:bodyPr>
          <a:lstStyle/>
          <a:p>
            <a:r>
              <a:rPr lang="it-IT" sz="3200" dirty="0" smtClean="0"/>
              <a:t>2019_09_16 (1/3)   </a:t>
            </a:r>
            <a:endParaRPr lang="it-IT" sz="3200" dirty="0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344032" y="778598"/>
            <a:ext cx="11516008" cy="5966234"/>
          </a:xfrm>
        </p:spPr>
        <p:txBody>
          <a:bodyPr>
            <a:normAutofit fontScale="92500" lnSpcReduction="10000"/>
          </a:bodyPr>
          <a:lstStyle/>
          <a:p>
            <a:pPr algn="l"/>
            <a:r>
              <a:rPr lang="it-IT" sz="1600" u="sng" dirty="0"/>
              <a:t>Prova 1</a:t>
            </a:r>
          </a:p>
          <a:p>
            <a:pPr algn="l"/>
            <a:r>
              <a:rPr lang="it-IT" sz="1600" b="1" dirty="0" err="1" smtClean="0"/>
              <a:t>Slab</a:t>
            </a:r>
            <a:r>
              <a:rPr lang="it-IT" sz="1600" b="1" dirty="0" smtClean="0"/>
              <a:t> AC</a:t>
            </a:r>
            <a:endParaRPr lang="it-IT" sz="1600" b="1" dirty="0"/>
          </a:p>
          <a:p>
            <a:pPr algn="l"/>
            <a:r>
              <a:rPr lang="it-IT" sz="1600" dirty="0"/>
              <a:t>Piastra di carico = piastra piccola (5.6 cm X 5.7 cm x 0.8 cm), 196.7 g,</a:t>
            </a:r>
          </a:p>
          <a:p>
            <a:pPr algn="l"/>
            <a:r>
              <a:rPr lang="it-IT" sz="1600" b="1" dirty="0" smtClean="0"/>
              <a:t>Attaccata </a:t>
            </a:r>
            <a:r>
              <a:rPr lang="it-IT" sz="1600" b="1" dirty="0"/>
              <a:t>con:</a:t>
            </a:r>
          </a:p>
          <a:p>
            <a:pPr algn="l"/>
            <a:r>
              <a:rPr lang="it-IT" sz="1600" b="1" dirty="0"/>
              <a:t>	- </a:t>
            </a:r>
            <a:r>
              <a:rPr lang="it-IT" sz="1600" b="1" dirty="0" smtClean="0"/>
              <a:t>biadesivo</a:t>
            </a:r>
            <a:endParaRPr lang="it-IT" sz="1600" b="1" dirty="0"/>
          </a:p>
          <a:p>
            <a:pPr algn="l"/>
            <a:r>
              <a:rPr lang="it-IT" sz="1600" dirty="0"/>
              <a:t>a1 = Accelerometro 32163 (</a:t>
            </a:r>
            <a:r>
              <a:rPr lang="it-IT" sz="1600" dirty="0" err="1"/>
              <a:t>attak</a:t>
            </a:r>
            <a:r>
              <a:rPr lang="it-IT" sz="1600" dirty="0"/>
              <a:t>).</a:t>
            </a:r>
          </a:p>
          <a:p>
            <a:pPr algn="l"/>
            <a:r>
              <a:rPr lang="it-IT" sz="1600" dirty="0"/>
              <a:t>a2 = Accelerometro 352C03 (magnete).</a:t>
            </a:r>
          </a:p>
          <a:p>
            <a:pPr algn="l"/>
            <a:r>
              <a:rPr lang="it-IT" sz="1600" dirty="0"/>
              <a:t>Punta = Metallica.</a:t>
            </a:r>
          </a:p>
          <a:p>
            <a:pPr algn="l"/>
            <a:r>
              <a:rPr lang="it-IT" sz="1600" dirty="0"/>
              <a:t>Colpi vicino a2 (di lato).</a:t>
            </a:r>
          </a:p>
          <a:p>
            <a:pPr algn="l"/>
            <a:endParaRPr lang="it-IT" sz="1600" u="sng" dirty="0" smtClean="0"/>
          </a:p>
          <a:p>
            <a:pPr algn="l"/>
            <a:r>
              <a:rPr lang="it-IT" sz="1600" u="sng" dirty="0" smtClean="0"/>
              <a:t>Prova 2</a:t>
            </a:r>
          </a:p>
          <a:p>
            <a:pPr algn="l"/>
            <a:r>
              <a:rPr lang="it-IT" sz="1600" b="1" dirty="0" err="1" smtClean="0"/>
              <a:t>Slab</a:t>
            </a:r>
            <a:r>
              <a:rPr lang="it-IT" sz="1600" b="1" dirty="0" smtClean="0"/>
              <a:t> AC</a:t>
            </a:r>
            <a:endParaRPr lang="it-IT" sz="1600" b="1" dirty="0"/>
          </a:p>
          <a:p>
            <a:pPr algn="l"/>
            <a:r>
              <a:rPr lang="it-IT" sz="1600" dirty="0" smtClean="0"/>
              <a:t>Piastra </a:t>
            </a:r>
            <a:r>
              <a:rPr lang="it-IT" sz="1600" dirty="0"/>
              <a:t>di carico = piastra </a:t>
            </a:r>
            <a:r>
              <a:rPr lang="it-IT" sz="1600" dirty="0" smtClean="0"/>
              <a:t>grande 2 (10cm </a:t>
            </a:r>
            <a:r>
              <a:rPr lang="it-IT" sz="1600" dirty="0"/>
              <a:t>X </a:t>
            </a:r>
            <a:r>
              <a:rPr lang="it-IT" sz="1600" dirty="0" smtClean="0"/>
              <a:t>10cm</a:t>
            </a:r>
            <a:r>
              <a:rPr lang="it-IT" sz="1600" dirty="0"/>
              <a:t>), </a:t>
            </a:r>
            <a:r>
              <a:rPr lang="it-IT" sz="1600" dirty="0" smtClean="0"/>
              <a:t>624.9 g.</a:t>
            </a:r>
          </a:p>
          <a:p>
            <a:pPr algn="l"/>
            <a:r>
              <a:rPr lang="it-IT" sz="1600" b="1" dirty="0" smtClean="0"/>
              <a:t>Attaccata con:</a:t>
            </a:r>
          </a:p>
          <a:p>
            <a:pPr algn="l"/>
            <a:r>
              <a:rPr lang="it-IT" sz="1600" b="1" dirty="0" smtClean="0"/>
              <a:t>	- </a:t>
            </a:r>
            <a:r>
              <a:rPr lang="it-IT" sz="1600" b="1" dirty="0"/>
              <a:t>biadesivo </a:t>
            </a:r>
            <a:endParaRPr lang="it-IT" sz="1600" b="1" dirty="0" smtClean="0"/>
          </a:p>
          <a:p>
            <a:pPr algn="l"/>
            <a:r>
              <a:rPr lang="it-IT" sz="1600" dirty="0" smtClean="0"/>
              <a:t>a1 </a:t>
            </a:r>
            <a:r>
              <a:rPr lang="it-IT" sz="1600" dirty="0"/>
              <a:t>= Accelerometro 32163 (</a:t>
            </a:r>
            <a:r>
              <a:rPr lang="it-IT" sz="1600" dirty="0" err="1"/>
              <a:t>attak</a:t>
            </a:r>
            <a:r>
              <a:rPr lang="it-IT" sz="1600" dirty="0"/>
              <a:t>).</a:t>
            </a:r>
          </a:p>
          <a:p>
            <a:pPr algn="l"/>
            <a:r>
              <a:rPr lang="it-IT" sz="1600" dirty="0" smtClean="0"/>
              <a:t>a2 </a:t>
            </a:r>
            <a:r>
              <a:rPr lang="it-IT" sz="1600" dirty="0"/>
              <a:t>= Accelerometro 352C03 (magnete).</a:t>
            </a:r>
          </a:p>
          <a:p>
            <a:pPr algn="l"/>
            <a:r>
              <a:rPr lang="it-IT" sz="1600" dirty="0" smtClean="0"/>
              <a:t>Punta = Metallica.</a:t>
            </a:r>
          </a:p>
          <a:p>
            <a:pPr algn="l"/>
            <a:r>
              <a:rPr lang="it-IT" sz="1600" dirty="0" smtClean="0"/>
              <a:t>Colpi </a:t>
            </a:r>
            <a:r>
              <a:rPr lang="it-IT" sz="1600" dirty="0"/>
              <a:t>vicino </a:t>
            </a:r>
            <a:r>
              <a:rPr lang="it-IT" sz="1600" dirty="0" smtClean="0"/>
              <a:t>a2 (di lato).</a:t>
            </a:r>
          </a:p>
          <a:p>
            <a:pPr algn="l"/>
            <a:endParaRPr lang="it-IT" sz="1600" dirty="0" smtClean="0"/>
          </a:p>
          <a:p>
            <a:pPr algn="l"/>
            <a:endParaRPr lang="it-IT" sz="1600" dirty="0"/>
          </a:p>
          <a:p>
            <a:pPr algn="l"/>
            <a:endParaRPr lang="it-IT" sz="1600" dirty="0" smtClean="0"/>
          </a:p>
          <a:p>
            <a:pPr algn="l"/>
            <a:endParaRPr lang="it-IT" sz="1600" b="1" dirty="0"/>
          </a:p>
          <a:p>
            <a:pPr algn="l"/>
            <a:endParaRPr lang="it-IT" sz="1600" b="1" dirty="0" smtClean="0"/>
          </a:p>
          <a:p>
            <a:pPr algn="l"/>
            <a:endParaRPr lang="it-IT" sz="1600" b="1" dirty="0"/>
          </a:p>
          <a:p>
            <a:pPr algn="l"/>
            <a:endParaRPr lang="it-IT" sz="1600" b="1" dirty="0" smtClean="0"/>
          </a:p>
          <a:p>
            <a:pPr algn="l"/>
            <a:endParaRPr lang="it-IT" sz="1600" b="1" dirty="0"/>
          </a:p>
          <a:p>
            <a:pPr algn="l"/>
            <a:endParaRPr lang="it-IT" sz="1600" dirty="0" smtClean="0"/>
          </a:p>
          <a:p>
            <a:pPr algn="l"/>
            <a:endParaRPr lang="it-IT" sz="1600" b="1" dirty="0" smtClean="0"/>
          </a:p>
          <a:p>
            <a:pPr algn="l"/>
            <a:endParaRPr lang="it-IT" sz="1600" dirty="0" smtClean="0"/>
          </a:p>
          <a:p>
            <a:pPr algn="l"/>
            <a:endParaRPr lang="it-IT" sz="1600" dirty="0"/>
          </a:p>
          <a:p>
            <a:pPr algn="l"/>
            <a:endParaRPr lang="it-IT" sz="1600" dirty="0"/>
          </a:p>
          <a:p>
            <a:pPr algn="l"/>
            <a:endParaRPr lang="it-IT" sz="1600" dirty="0" smtClean="0"/>
          </a:p>
          <a:p>
            <a:pPr algn="l"/>
            <a:endParaRPr lang="it-IT" sz="1600" dirty="0" smtClean="0"/>
          </a:p>
          <a:p>
            <a:pPr algn="l"/>
            <a:endParaRPr lang="it-IT" sz="1600" dirty="0" smtClean="0"/>
          </a:p>
        </p:txBody>
      </p:sp>
      <p:sp>
        <p:nvSpPr>
          <p:cNvPr id="46" name="Rettangolo 45"/>
          <p:cNvSpPr/>
          <p:nvPr/>
        </p:nvSpPr>
        <p:spPr>
          <a:xfrm>
            <a:off x="10203255" y="175240"/>
            <a:ext cx="1783533" cy="34139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9" name="CasellaDiTesto 48"/>
          <p:cNvSpPr txBox="1"/>
          <p:nvPr/>
        </p:nvSpPr>
        <p:spPr>
          <a:xfrm>
            <a:off x="10186465" y="196796"/>
            <a:ext cx="11859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b="1" dirty="0" smtClean="0"/>
              <a:t>Legenda</a:t>
            </a:r>
            <a:endParaRPr lang="it-IT" sz="1100" b="1" dirty="0"/>
          </a:p>
        </p:txBody>
      </p:sp>
      <p:sp>
        <p:nvSpPr>
          <p:cNvPr id="43" name="CasellaDiTesto 42"/>
          <p:cNvSpPr txBox="1"/>
          <p:nvPr/>
        </p:nvSpPr>
        <p:spPr>
          <a:xfrm>
            <a:off x="10800859" y="733655"/>
            <a:ext cx="11859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dirty="0" smtClean="0"/>
              <a:t>Punta metallica</a:t>
            </a:r>
            <a:endParaRPr lang="it-IT" sz="1100" dirty="0"/>
          </a:p>
        </p:txBody>
      </p:sp>
      <p:sp>
        <p:nvSpPr>
          <p:cNvPr id="45" name="Freccia in giù 44"/>
          <p:cNvSpPr/>
          <p:nvPr/>
        </p:nvSpPr>
        <p:spPr>
          <a:xfrm>
            <a:off x="10284277" y="648913"/>
            <a:ext cx="479834" cy="428119"/>
          </a:xfrm>
          <a:prstGeom prst="downArrow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Unità di visualizzazione grafica 20"/>
          <p:cNvSpPr/>
          <p:nvPr/>
        </p:nvSpPr>
        <p:spPr>
          <a:xfrm rot="16200000">
            <a:off x="10342197" y="1858073"/>
            <a:ext cx="390430" cy="335360"/>
          </a:xfrm>
          <a:prstGeom prst="flowChartDisplay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CasellaDiTesto 21"/>
          <p:cNvSpPr txBox="1"/>
          <p:nvPr/>
        </p:nvSpPr>
        <p:spPr>
          <a:xfrm>
            <a:off x="10894269" y="1904413"/>
            <a:ext cx="11859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dirty="0" smtClean="0"/>
              <a:t>Accelerometro2</a:t>
            </a:r>
            <a:endParaRPr lang="it-IT" sz="1100" dirty="0"/>
          </a:p>
        </p:txBody>
      </p:sp>
      <p:sp>
        <p:nvSpPr>
          <p:cNvPr id="19" name="Ovale 18"/>
          <p:cNvSpPr/>
          <p:nvPr/>
        </p:nvSpPr>
        <p:spPr>
          <a:xfrm>
            <a:off x="552260" y="175240"/>
            <a:ext cx="2091351" cy="4758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smtClean="0"/>
              <a:t>Martellatore</a:t>
            </a:r>
            <a:endParaRPr lang="it-IT" dirty="0"/>
          </a:p>
        </p:txBody>
      </p:sp>
      <p:sp>
        <p:nvSpPr>
          <p:cNvPr id="85" name="Cubo 84"/>
          <p:cNvSpPr/>
          <p:nvPr/>
        </p:nvSpPr>
        <p:spPr>
          <a:xfrm>
            <a:off x="10284277" y="3077562"/>
            <a:ext cx="770935" cy="290103"/>
          </a:xfrm>
          <a:prstGeom prst="cube">
            <a:avLst>
              <a:gd name="adj" fmla="val 84017"/>
            </a:avLst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6" name="CasellaDiTesto 85"/>
          <p:cNvSpPr txBox="1"/>
          <p:nvPr/>
        </p:nvSpPr>
        <p:spPr>
          <a:xfrm>
            <a:off x="11118538" y="3007169"/>
            <a:ext cx="82252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dirty="0" smtClean="0"/>
              <a:t>Piastra grande 2</a:t>
            </a:r>
            <a:endParaRPr lang="it-IT" sz="1100" dirty="0"/>
          </a:p>
        </p:txBody>
      </p:sp>
      <p:sp>
        <p:nvSpPr>
          <p:cNvPr id="38" name="Cubo 37"/>
          <p:cNvSpPr/>
          <p:nvPr/>
        </p:nvSpPr>
        <p:spPr>
          <a:xfrm>
            <a:off x="5338831" y="4669844"/>
            <a:ext cx="3510557" cy="1627881"/>
          </a:xfrm>
          <a:prstGeom prst="cube">
            <a:avLst>
              <a:gd name="adj" fmla="val 84017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9" name="Cubo 38"/>
          <p:cNvSpPr/>
          <p:nvPr/>
        </p:nvSpPr>
        <p:spPr>
          <a:xfrm>
            <a:off x="10349113" y="2539954"/>
            <a:ext cx="427895" cy="146628"/>
          </a:xfrm>
          <a:prstGeom prst="cube">
            <a:avLst>
              <a:gd name="adj" fmla="val 84017"/>
            </a:avLst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4" name="CasellaDiTesto 43"/>
          <p:cNvSpPr txBox="1"/>
          <p:nvPr/>
        </p:nvSpPr>
        <p:spPr>
          <a:xfrm>
            <a:off x="10938388" y="2477705"/>
            <a:ext cx="10708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dirty="0" smtClean="0"/>
              <a:t>Piastra piccola</a:t>
            </a:r>
            <a:endParaRPr lang="it-IT" sz="1100" dirty="0"/>
          </a:p>
        </p:txBody>
      </p:sp>
      <p:sp>
        <p:nvSpPr>
          <p:cNvPr id="25" name="Unità di visualizzazione grafica 24"/>
          <p:cNvSpPr/>
          <p:nvPr/>
        </p:nvSpPr>
        <p:spPr>
          <a:xfrm rot="16200000">
            <a:off x="10342197" y="1268877"/>
            <a:ext cx="390430" cy="335360"/>
          </a:xfrm>
          <a:prstGeom prst="flowChartDisplay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CasellaDiTesto 25"/>
          <p:cNvSpPr txBox="1"/>
          <p:nvPr/>
        </p:nvSpPr>
        <p:spPr>
          <a:xfrm>
            <a:off x="10865656" y="1330646"/>
            <a:ext cx="11859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dirty="0" smtClean="0"/>
              <a:t>Accelerometro1</a:t>
            </a:r>
            <a:endParaRPr lang="it-IT" sz="1100" dirty="0"/>
          </a:p>
        </p:txBody>
      </p:sp>
      <p:sp>
        <p:nvSpPr>
          <p:cNvPr id="28" name="Unità di visualizzazione grafica 27"/>
          <p:cNvSpPr/>
          <p:nvPr/>
        </p:nvSpPr>
        <p:spPr>
          <a:xfrm rot="16200000">
            <a:off x="7296435" y="4813058"/>
            <a:ext cx="390430" cy="335360"/>
          </a:xfrm>
          <a:prstGeom prst="flowChartDisplay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9" name="Cubo 28"/>
          <p:cNvSpPr/>
          <p:nvPr/>
        </p:nvSpPr>
        <p:spPr>
          <a:xfrm>
            <a:off x="6159667" y="5254418"/>
            <a:ext cx="1681581" cy="634531"/>
          </a:xfrm>
          <a:prstGeom prst="cube">
            <a:avLst>
              <a:gd name="adj" fmla="val 84017"/>
            </a:avLst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3" name="Unità di visualizzazione grafica 52"/>
          <p:cNvSpPr/>
          <p:nvPr/>
        </p:nvSpPr>
        <p:spPr>
          <a:xfrm rot="16200000">
            <a:off x="6957181" y="5250388"/>
            <a:ext cx="390430" cy="335360"/>
          </a:xfrm>
          <a:prstGeom prst="flowChartDisplay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6" name="Freccia in giù 55"/>
          <p:cNvSpPr/>
          <p:nvPr/>
        </p:nvSpPr>
        <p:spPr>
          <a:xfrm>
            <a:off x="6534575" y="5180489"/>
            <a:ext cx="479834" cy="398757"/>
          </a:xfrm>
          <a:prstGeom prst="downArrow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0" name="Cubo 29"/>
          <p:cNvSpPr/>
          <p:nvPr/>
        </p:nvSpPr>
        <p:spPr>
          <a:xfrm>
            <a:off x="5564797" y="1726013"/>
            <a:ext cx="3510557" cy="1627881"/>
          </a:xfrm>
          <a:prstGeom prst="cube">
            <a:avLst>
              <a:gd name="adj" fmla="val 84017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1" name="Cubo 30"/>
          <p:cNvSpPr/>
          <p:nvPr/>
        </p:nvSpPr>
        <p:spPr>
          <a:xfrm>
            <a:off x="6703954" y="2551980"/>
            <a:ext cx="907162" cy="273399"/>
          </a:xfrm>
          <a:prstGeom prst="cube">
            <a:avLst>
              <a:gd name="adj" fmla="val 84017"/>
            </a:avLst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2" name="Unità di visualizzazione grafica 31"/>
          <p:cNvSpPr/>
          <p:nvPr/>
        </p:nvSpPr>
        <p:spPr>
          <a:xfrm rot="16200000">
            <a:off x="7183147" y="2306557"/>
            <a:ext cx="390430" cy="335360"/>
          </a:xfrm>
          <a:prstGeom prst="flowChartDisplay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3" name="Freccia in giù 32"/>
          <p:cNvSpPr/>
          <p:nvPr/>
        </p:nvSpPr>
        <p:spPr>
          <a:xfrm>
            <a:off x="6760541" y="2236658"/>
            <a:ext cx="479834" cy="398757"/>
          </a:xfrm>
          <a:prstGeom prst="downArrow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4" name="Unità di visualizzazione grafica 33"/>
          <p:cNvSpPr/>
          <p:nvPr/>
        </p:nvSpPr>
        <p:spPr>
          <a:xfrm rot="16200000">
            <a:off x="7522401" y="1869227"/>
            <a:ext cx="390430" cy="335360"/>
          </a:xfrm>
          <a:prstGeom prst="flowChartDisplay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4291243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0" y="1"/>
            <a:ext cx="12192000" cy="778597"/>
          </a:xfrm>
        </p:spPr>
        <p:txBody>
          <a:bodyPr anchor="t">
            <a:normAutofit/>
          </a:bodyPr>
          <a:lstStyle/>
          <a:p>
            <a:r>
              <a:rPr lang="it-IT" sz="3200" dirty="0" smtClean="0"/>
              <a:t>2019_09_16 (2/3)   </a:t>
            </a:r>
            <a:endParaRPr lang="it-IT" sz="3200" dirty="0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344032" y="778598"/>
            <a:ext cx="11516008" cy="5966234"/>
          </a:xfrm>
        </p:spPr>
        <p:txBody>
          <a:bodyPr>
            <a:normAutofit/>
          </a:bodyPr>
          <a:lstStyle/>
          <a:p>
            <a:pPr algn="l"/>
            <a:r>
              <a:rPr lang="it-IT" sz="1600" u="sng" dirty="0"/>
              <a:t>Prova </a:t>
            </a:r>
            <a:r>
              <a:rPr lang="it-IT" sz="1600" u="sng" dirty="0" smtClean="0"/>
              <a:t>3</a:t>
            </a:r>
            <a:endParaRPr lang="it-IT" sz="1600" u="sng" dirty="0"/>
          </a:p>
          <a:p>
            <a:pPr algn="l"/>
            <a:r>
              <a:rPr lang="it-IT" sz="1600" b="1" dirty="0" err="1" smtClean="0"/>
              <a:t>Slab</a:t>
            </a:r>
            <a:r>
              <a:rPr lang="it-IT" sz="1600" b="1" dirty="0" smtClean="0"/>
              <a:t> AC</a:t>
            </a:r>
            <a:endParaRPr lang="it-IT" sz="1600" b="1" dirty="0"/>
          </a:p>
          <a:p>
            <a:pPr algn="l"/>
            <a:r>
              <a:rPr lang="it-IT" sz="1600" dirty="0"/>
              <a:t>Piastra di carico = piastra piccola (5.6 cm X 5.7 cm x 0.8 cm), 196.7 g, </a:t>
            </a:r>
            <a:endParaRPr lang="it-IT" sz="1600" dirty="0" smtClean="0"/>
          </a:p>
          <a:p>
            <a:pPr algn="l"/>
            <a:r>
              <a:rPr lang="it-IT" sz="1600" b="1" dirty="0" smtClean="0"/>
              <a:t>Attaccata </a:t>
            </a:r>
            <a:r>
              <a:rPr lang="it-IT" sz="1600" b="1" dirty="0"/>
              <a:t>con:</a:t>
            </a:r>
          </a:p>
          <a:p>
            <a:pPr algn="l"/>
            <a:r>
              <a:rPr lang="it-IT" sz="1600" b="1" dirty="0"/>
              <a:t>	- resina (dopo 5, 10, 20, 40, 80, 160, 300 </a:t>
            </a:r>
            <a:r>
              <a:rPr lang="it-IT" sz="1600" b="1" dirty="0" smtClean="0"/>
              <a:t>minuti, 1 giorno)</a:t>
            </a:r>
            <a:endParaRPr lang="it-IT" sz="1600" b="1" dirty="0"/>
          </a:p>
          <a:p>
            <a:pPr algn="l"/>
            <a:r>
              <a:rPr lang="it-IT" sz="1600" dirty="0"/>
              <a:t>a1 = Accelerometro 32163 (</a:t>
            </a:r>
            <a:r>
              <a:rPr lang="it-IT" sz="1600" dirty="0" err="1"/>
              <a:t>attak</a:t>
            </a:r>
            <a:r>
              <a:rPr lang="it-IT" sz="1600" dirty="0"/>
              <a:t>).</a:t>
            </a:r>
          </a:p>
          <a:p>
            <a:pPr algn="l"/>
            <a:r>
              <a:rPr lang="it-IT" sz="1600" dirty="0"/>
              <a:t>a2 = Accelerometro 352C03 (magnete).</a:t>
            </a:r>
          </a:p>
          <a:p>
            <a:pPr algn="l"/>
            <a:r>
              <a:rPr lang="it-IT" sz="1600" dirty="0"/>
              <a:t>Punta = Metallica.</a:t>
            </a:r>
          </a:p>
          <a:p>
            <a:pPr algn="l"/>
            <a:r>
              <a:rPr lang="it-IT" sz="1600" dirty="0"/>
              <a:t>Colpi vicino a2 (di lato).</a:t>
            </a:r>
          </a:p>
          <a:p>
            <a:pPr algn="l"/>
            <a:endParaRPr lang="it-IT" sz="1600" u="sng" dirty="0" smtClean="0"/>
          </a:p>
          <a:p>
            <a:pPr algn="l"/>
            <a:endParaRPr lang="it-IT" sz="1600" dirty="0" smtClean="0"/>
          </a:p>
          <a:p>
            <a:pPr algn="l"/>
            <a:endParaRPr lang="it-IT" sz="1600" dirty="0"/>
          </a:p>
          <a:p>
            <a:pPr algn="l"/>
            <a:endParaRPr lang="it-IT" sz="1600" dirty="0" smtClean="0"/>
          </a:p>
          <a:p>
            <a:pPr algn="l"/>
            <a:endParaRPr lang="it-IT" sz="1600" b="1" dirty="0"/>
          </a:p>
          <a:p>
            <a:pPr algn="l"/>
            <a:endParaRPr lang="it-IT" sz="1600" b="1" dirty="0" smtClean="0"/>
          </a:p>
          <a:p>
            <a:pPr algn="l"/>
            <a:endParaRPr lang="it-IT" sz="1600" b="1" dirty="0"/>
          </a:p>
          <a:p>
            <a:pPr algn="l"/>
            <a:endParaRPr lang="it-IT" sz="1600" b="1" dirty="0" smtClean="0"/>
          </a:p>
          <a:p>
            <a:pPr algn="l"/>
            <a:endParaRPr lang="it-IT" sz="1600" b="1" dirty="0"/>
          </a:p>
          <a:p>
            <a:pPr algn="l"/>
            <a:endParaRPr lang="it-IT" sz="1600" dirty="0" smtClean="0"/>
          </a:p>
          <a:p>
            <a:pPr algn="l"/>
            <a:endParaRPr lang="it-IT" sz="1600" b="1" dirty="0" smtClean="0"/>
          </a:p>
          <a:p>
            <a:pPr algn="l"/>
            <a:endParaRPr lang="it-IT" sz="1600" dirty="0" smtClean="0"/>
          </a:p>
          <a:p>
            <a:pPr algn="l"/>
            <a:endParaRPr lang="it-IT" sz="1600" dirty="0"/>
          </a:p>
          <a:p>
            <a:pPr algn="l"/>
            <a:endParaRPr lang="it-IT" sz="1600" dirty="0"/>
          </a:p>
          <a:p>
            <a:pPr algn="l"/>
            <a:endParaRPr lang="it-IT" sz="1600" dirty="0" smtClean="0"/>
          </a:p>
          <a:p>
            <a:pPr algn="l"/>
            <a:endParaRPr lang="it-IT" sz="1600" dirty="0" smtClean="0"/>
          </a:p>
          <a:p>
            <a:pPr algn="l"/>
            <a:endParaRPr lang="it-IT" sz="1600" dirty="0" smtClean="0"/>
          </a:p>
        </p:txBody>
      </p:sp>
      <p:sp>
        <p:nvSpPr>
          <p:cNvPr id="46" name="Rettangolo 45"/>
          <p:cNvSpPr/>
          <p:nvPr/>
        </p:nvSpPr>
        <p:spPr>
          <a:xfrm>
            <a:off x="10203255" y="175240"/>
            <a:ext cx="1783533" cy="2849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9" name="CasellaDiTesto 48"/>
          <p:cNvSpPr txBox="1"/>
          <p:nvPr/>
        </p:nvSpPr>
        <p:spPr>
          <a:xfrm>
            <a:off x="10186465" y="196796"/>
            <a:ext cx="11859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b="1" dirty="0" smtClean="0"/>
              <a:t>Legenda</a:t>
            </a:r>
            <a:endParaRPr lang="it-IT" sz="1100" b="1" dirty="0"/>
          </a:p>
        </p:txBody>
      </p:sp>
      <p:sp>
        <p:nvSpPr>
          <p:cNvPr id="43" name="CasellaDiTesto 42"/>
          <p:cNvSpPr txBox="1"/>
          <p:nvPr/>
        </p:nvSpPr>
        <p:spPr>
          <a:xfrm>
            <a:off x="10800859" y="733655"/>
            <a:ext cx="11859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dirty="0" smtClean="0"/>
              <a:t>Punta metallica</a:t>
            </a:r>
            <a:endParaRPr lang="it-IT" sz="1100" dirty="0"/>
          </a:p>
        </p:txBody>
      </p:sp>
      <p:sp>
        <p:nvSpPr>
          <p:cNvPr id="45" name="Freccia in giù 44"/>
          <p:cNvSpPr/>
          <p:nvPr/>
        </p:nvSpPr>
        <p:spPr>
          <a:xfrm>
            <a:off x="10284277" y="648913"/>
            <a:ext cx="479834" cy="428119"/>
          </a:xfrm>
          <a:prstGeom prst="downArrow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Unità di visualizzazione grafica 20"/>
          <p:cNvSpPr/>
          <p:nvPr/>
        </p:nvSpPr>
        <p:spPr>
          <a:xfrm rot="16200000">
            <a:off x="10342197" y="1858073"/>
            <a:ext cx="390430" cy="335360"/>
          </a:xfrm>
          <a:prstGeom prst="flowChartDisplay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CasellaDiTesto 21"/>
          <p:cNvSpPr txBox="1"/>
          <p:nvPr/>
        </p:nvSpPr>
        <p:spPr>
          <a:xfrm>
            <a:off x="10894269" y="1904413"/>
            <a:ext cx="11859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dirty="0" smtClean="0"/>
              <a:t>Accelerometro2</a:t>
            </a:r>
            <a:endParaRPr lang="it-IT" sz="1100" dirty="0"/>
          </a:p>
        </p:txBody>
      </p:sp>
      <p:sp>
        <p:nvSpPr>
          <p:cNvPr id="19" name="Ovale 18"/>
          <p:cNvSpPr/>
          <p:nvPr/>
        </p:nvSpPr>
        <p:spPr>
          <a:xfrm>
            <a:off x="552260" y="175240"/>
            <a:ext cx="2091351" cy="4758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smtClean="0"/>
              <a:t>Martellatore</a:t>
            </a:r>
            <a:endParaRPr lang="it-IT" dirty="0"/>
          </a:p>
        </p:txBody>
      </p:sp>
      <p:sp>
        <p:nvSpPr>
          <p:cNvPr id="38" name="Cubo 37"/>
          <p:cNvSpPr/>
          <p:nvPr/>
        </p:nvSpPr>
        <p:spPr>
          <a:xfrm>
            <a:off x="5883965" y="1925374"/>
            <a:ext cx="3510557" cy="1627881"/>
          </a:xfrm>
          <a:prstGeom prst="cube">
            <a:avLst>
              <a:gd name="adj" fmla="val 84017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9" name="Cubo 38"/>
          <p:cNvSpPr/>
          <p:nvPr/>
        </p:nvSpPr>
        <p:spPr>
          <a:xfrm>
            <a:off x="10349113" y="2539954"/>
            <a:ext cx="427895" cy="146628"/>
          </a:xfrm>
          <a:prstGeom prst="cube">
            <a:avLst>
              <a:gd name="adj" fmla="val 84017"/>
            </a:avLst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4" name="CasellaDiTesto 43"/>
          <p:cNvSpPr txBox="1"/>
          <p:nvPr/>
        </p:nvSpPr>
        <p:spPr>
          <a:xfrm>
            <a:off x="10938388" y="2477705"/>
            <a:ext cx="10708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dirty="0" smtClean="0"/>
              <a:t>Piastra piccola</a:t>
            </a:r>
            <a:endParaRPr lang="it-IT" sz="1100" dirty="0"/>
          </a:p>
        </p:txBody>
      </p:sp>
      <p:sp>
        <p:nvSpPr>
          <p:cNvPr id="51" name="Cubo 50"/>
          <p:cNvSpPr/>
          <p:nvPr/>
        </p:nvSpPr>
        <p:spPr>
          <a:xfrm>
            <a:off x="7023122" y="2751341"/>
            <a:ext cx="907162" cy="273399"/>
          </a:xfrm>
          <a:prstGeom prst="cube">
            <a:avLst>
              <a:gd name="adj" fmla="val 84017"/>
            </a:avLst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3" name="Unità di visualizzazione grafica 52"/>
          <p:cNvSpPr/>
          <p:nvPr/>
        </p:nvSpPr>
        <p:spPr>
          <a:xfrm rot="16200000">
            <a:off x="7502315" y="2505918"/>
            <a:ext cx="390430" cy="335360"/>
          </a:xfrm>
          <a:prstGeom prst="flowChartDisplay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6" name="Freccia in giù 55"/>
          <p:cNvSpPr/>
          <p:nvPr/>
        </p:nvSpPr>
        <p:spPr>
          <a:xfrm>
            <a:off x="7079709" y="2436019"/>
            <a:ext cx="479834" cy="398757"/>
          </a:xfrm>
          <a:prstGeom prst="downArrow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Unità di visualizzazione grafica 24"/>
          <p:cNvSpPr/>
          <p:nvPr/>
        </p:nvSpPr>
        <p:spPr>
          <a:xfrm rot="16200000">
            <a:off x="10342197" y="1268877"/>
            <a:ext cx="390430" cy="335360"/>
          </a:xfrm>
          <a:prstGeom prst="flowChartDisplay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CasellaDiTesto 25"/>
          <p:cNvSpPr txBox="1"/>
          <p:nvPr/>
        </p:nvSpPr>
        <p:spPr>
          <a:xfrm>
            <a:off x="10865656" y="1330646"/>
            <a:ext cx="11859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dirty="0" smtClean="0"/>
              <a:t>Accelerometro1</a:t>
            </a:r>
            <a:endParaRPr lang="it-IT" sz="1100" dirty="0"/>
          </a:p>
        </p:txBody>
      </p:sp>
      <p:sp>
        <p:nvSpPr>
          <p:cNvPr id="28" name="Unità di visualizzazione grafica 27"/>
          <p:cNvSpPr/>
          <p:nvPr/>
        </p:nvSpPr>
        <p:spPr>
          <a:xfrm rot="16200000">
            <a:off x="7841569" y="2068588"/>
            <a:ext cx="390430" cy="335360"/>
          </a:xfrm>
          <a:prstGeom prst="flowChartDisplay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2373413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344032" y="778598"/>
            <a:ext cx="11516008" cy="5966234"/>
          </a:xfrm>
        </p:spPr>
        <p:txBody>
          <a:bodyPr>
            <a:normAutofit/>
          </a:bodyPr>
          <a:lstStyle/>
          <a:p>
            <a:pPr algn="l"/>
            <a:r>
              <a:rPr lang="it-IT" sz="1600" b="1" dirty="0" smtClean="0"/>
              <a:t>Strada</a:t>
            </a:r>
            <a:r>
              <a:rPr lang="it-IT" sz="1600" b="1" dirty="0"/>
              <a:t>, Via </a:t>
            </a:r>
            <a:r>
              <a:rPr lang="it-IT" sz="1600" b="1" dirty="0" smtClean="0"/>
              <a:t>Cocchi</a:t>
            </a:r>
          </a:p>
          <a:p>
            <a:pPr algn="l"/>
            <a:r>
              <a:rPr lang="it-IT" sz="1600" dirty="0" smtClean="0"/>
              <a:t>Piastra </a:t>
            </a:r>
            <a:r>
              <a:rPr lang="it-IT" sz="1600" dirty="0"/>
              <a:t>di carico = piastra </a:t>
            </a:r>
            <a:r>
              <a:rPr lang="it-IT" sz="1600" dirty="0" smtClean="0"/>
              <a:t>grande 2 (10cm </a:t>
            </a:r>
            <a:r>
              <a:rPr lang="it-IT" sz="1600" dirty="0"/>
              <a:t>X </a:t>
            </a:r>
            <a:r>
              <a:rPr lang="it-IT" sz="1600" dirty="0" smtClean="0"/>
              <a:t>10cm</a:t>
            </a:r>
            <a:r>
              <a:rPr lang="it-IT" sz="1600" dirty="0"/>
              <a:t>), </a:t>
            </a:r>
            <a:r>
              <a:rPr lang="it-IT" sz="1600" dirty="0" smtClean="0"/>
              <a:t>624.9 </a:t>
            </a:r>
            <a:r>
              <a:rPr lang="it-IT" sz="1600" dirty="0"/>
              <a:t>g, </a:t>
            </a:r>
            <a:r>
              <a:rPr lang="it-IT" sz="1600" b="1" dirty="0"/>
              <a:t>attaccata con biadesivo</a:t>
            </a:r>
          </a:p>
          <a:p>
            <a:pPr algn="l"/>
            <a:r>
              <a:rPr lang="it-IT" sz="1600" dirty="0"/>
              <a:t>a1 = Accelerometro 32163 (</a:t>
            </a:r>
            <a:r>
              <a:rPr lang="it-IT" sz="1600" dirty="0" err="1"/>
              <a:t>attak</a:t>
            </a:r>
            <a:r>
              <a:rPr lang="it-IT" sz="1600" dirty="0"/>
              <a:t>).</a:t>
            </a:r>
          </a:p>
          <a:p>
            <a:pPr algn="l"/>
            <a:r>
              <a:rPr lang="it-IT" sz="1600" dirty="0" smtClean="0"/>
              <a:t>a2 </a:t>
            </a:r>
            <a:r>
              <a:rPr lang="it-IT" sz="1600" dirty="0"/>
              <a:t>= Accelerometro 352C03 (magnete).</a:t>
            </a:r>
          </a:p>
          <a:p>
            <a:pPr algn="l"/>
            <a:r>
              <a:rPr lang="it-IT" sz="1600" b="1" dirty="0" smtClean="0"/>
              <a:t>Colpi </a:t>
            </a:r>
            <a:r>
              <a:rPr lang="it-IT" sz="1600" b="1" dirty="0"/>
              <a:t>vicino </a:t>
            </a:r>
            <a:r>
              <a:rPr lang="it-IT" sz="1600" b="1" dirty="0" smtClean="0"/>
              <a:t>a2 </a:t>
            </a:r>
            <a:r>
              <a:rPr lang="it-IT" sz="1600" b="1" dirty="0"/>
              <a:t>(di </a:t>
            </a:r>
            <a:r>
              <a:rPr lang="it-IT" sz="1600" b="1" dirty="0" smtClean="0"/>
              <a:t>lato)</a:t>
            </a:r>
          </a:p>
          <a:p>
            <a:pPr algn="l"/>
            <a:endParaRPr lang="it-IT" sz="1600" b="1" u="sng" dirty="0" smtClean="0"/>
          </a:p>
          <a:p>
            <a:pPr algn="l"/>
            <a:r>
              <a:rPr lang="it-IT" sz="2000" b="1" u="sng" dirty="0" smtClean="0"/>
              <a:t>5 ripetizioni</a:t>
            </a:r>
            <a:r>
              <a:rPr lang="it-IT" sz="2000" b="1" dirty="0" smtClean="0"/>
              <a:t> </a:t>
            </a:r>
          </a:p>
          <a:p>
            <a:pPr algn="l"/>
            <a:endParaRPr lang="it-IT" sz="1600" u="sng" dirty="0" smtClean="0"/>
          </a:p>
          <a:p>
            <a:pPr algn="l"/>
            <a:endParaRPr lang="it-IT" sz="1600" dirty="0" smtClean="0"/>
          </a:p>
          <a:p>
            <a:pPr algn="l"/>
            <a:endParaRPr lang="it-IT" sz="1600" dirty="0" smtClean="0"/>
          </a:p>
          <a:p>
            <a:pPr algn="l"/>
            <a:endParaRPr lang="it-IT" sz="1600" dirty="0"/>
          </a:p>
          <a:p>
            <a:pPr algn="l"/>
            <a:endParaRPr lang="it-IT" sz="1600" dirty="0"/>
          </a:p>
          <a:p>
            <a:pPr algn="l"/>
            <a:endParaRPr lang="it-IT" sz="1600" b="1" dirty="0"/>
          </a:p>
          <a:p>
            <a:pPr algn="l"/>
            <a:endParaRPr lang="it-IT" sz="1600" b="1" dirty="0" smtClean="0"/>
          </a:p>
          <a:p>
            <a:pPr algn="l"/>
            <a:endParaRPr lang="it-IT" sz="1600" b="1" dirty="0"/>
          </a:p>
          <a:p>
            <a:pPr algn="l"/>
            <a:endParaRPr lang="it-IT" sz="1600" b="1" dirty="0" smtClean="0"/>
          </a:p>
          <a:p>
            <a:pPr algn="l"/>
            <a:endParaRPr lang="it-IT" sz="1600" b="1" dirty="0"/>
          </a:p>
          <a:p>
            <a:pPr algn="l"/>
            <a:endParaRPr lang="it-IT" sz="1600" dirty="0" smtClean="0"/>
          </a:p>
          <a:p>
            <a:pPr algn="l"/>
            <a:endParaRPr lang="it-IT" sz="1600" b="1" dirty="0" smtClean="0"/>
          </a:p>
          <a:p>
            <a:pPr algn="l"/>
            <a:endParaRPr lang="it-IT" sz="1600" dirty="0" smtClean="0"/>
          </a:p>
          <a:p>
            <a:pPr algn="l"/>
            <a:endParaRPr lang="it-IT" sz="1600" dirty="0"/>
          </a:p>
          <a:p>
            <a:pPr algn="l"/>
            <a:endParaRPr lang="it-IT" sz="1600" dirty="0"/>
          </a:p>
          <a:p>
            <a:pPr algn="l"/>
            <a:endParaRPr lang="it-IT" sz="1600" dirty="0" smtClean="0"/>
          </a:p>
          <a:p>
            <a:pPr algn="l"/>
            <a:endParaRPr lang="it-IT" sz="1600" dirty="0" smtClean="0"/>
          </a:p>
          <a:p>
            <a:pPr algn="l"/>
            <a:endParaRPr lang="it-IT" sz="1600" dirty="0" smtClean="0"/>
          </a:p>
        </p:txBody>
      </p:sp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0" y="1"/>
            <a:ext cx="12192000" cy="778597"/>
          </a:xfrm>
        </p:spPr>
        <p:txBody>
          <a:bodyPr anchor="t">
            <a:normAutofit/>
          </a:bodyPr>
          <a:lstStyle/>
          <a:p>
            <a:r>
              <a:rPr lang="it-IT" sz="3200" dirty="0" smtClean="0"/>
              <a:t>2019_09_16 (3/3)  </a:t>
            </a:r>
            <a:endParaRPr lang="it-IT" sz="3200" dirty="0"/>
          </a:p>
        </p:txBody>
      </p:sp>
      <p:sp>
        <p:nvSpPr>
          <p:cNvPr id="46" name="Rettangolo 45"/>
          <p:cNvSpPr/>
          <p:nvPr/>
        </p:nvSpPr>
        <p:spPr>
          <a:xfrm>
            <a:off x="10203255" y="175240"/>
            <a:ext cx="1783533" cy="26311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9" name="CasellaDiTesto 48"/>
          <p:cNvSpPr txBox="1"/>
          <p:nvPr/>
        </p:nvSpPr>
        <p:spPr>
          <a:xfrm>
            <a:off x="10186465" y="196796"/>
            <a:ext cx="11859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b="1" dirty="0" smtClean="0"/>
              <a:t>Legenda</a:t>
            </a:r>
            <a:endParaRPr lang="it-IT" sz="1100" b="1" dirty="0"/>
          </a:p>
        </p:txBody>
      </p:sp>
      <p:sp>
        <p:nvSpPr>
          <p:cNvPr id="43" name="CasellaDiTesto 42"/>
          <p:cNvSpPr txBox="1"/>
          <p:nvPr/>
        </p:nvSpPr>
        <p:spPr>
          <a:xfrm>
            <a:off x="10800859" y="660159"/>
            <a:ext cx="11859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dirty="0" smtClean="0"/>
              <a:t>Punta metallica</a:t>
            </a:r>
            <a:endParaRPr lang="it-IT" sz="1100" dirty="0"/>
          </a:p>
        </p:txBody>
      </p:sp>
      <p:sp>
        <p:nvSpPr>
          <p:cNvPr id="45" name="Freccia in giù 44"/>
          <p:cNvSpPr/>
          <p:nvPr/>
        </p:nvSpPr>
        <p:spPr>
          <a:xfrm>
            <a:off x="10284277" y="575417"/>
            <a:ext cx="479834" cy="428119"/>
          </a:xfrm>
          <a:prstGeom prst="downArrow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Unità di visualizzazione grafica 20"/>
          <p:cNvSpPr/>
          <p:nvPr/>
        </p:nvSpPr>
        <p:spPr>
          <a:xfrm rot="16200000">
            <a:off x="10277400" y="1717270"/>
            <a:ext cx="390430" cy="335360"/>
          </a:xfrm>
          <a:prstGeom prst="flowChartDisplay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CasellaDiTesto 21"/>
          <p:cNvSpPr txBox="1"/>
          <p:nvPr/>
        </p:nvSpPr>
        <p:spPr>
          <a:xfrm>
            <a:off x="10800859" y="1779039"/>
            <a:ext cx="11859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dirty="0" smtClean="0"/>
              <a:t>Accelerometro2</a:t>
            </a:r>
            <a:endParaRPr lang="it-IT" sz="1100" dirty="0"/>
          </a:p>
        </p:txBody>
      </p:sp>
      <p:sp>
        <p:nvSpPr>
          <p:cNvPr id="19" name="Ovale 18"/>
          <p:cNvSpPr/>
          <p:nvPr/>
        </p:nvSpPr>
        <p:spPr>
          <a:xfrm>
            <a:off x="552260" y="175240"/>
            <a:ext cx="2091351" cy="4758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smtClean="0"/>
              <a:t>Martellatore</a:t>
            </a:r>
            <a:endParaRPr lang="it-IT" dirty="0"/>
          </a:p>
        </p:txBody>
      </p:sp>
      <p:sp>
        <p:nvSpPr>
          <p:cNvPr id="7" name="Triangolo isoscele 6"/>
          <p:cNvSpPr/>
          <p:nvPr/>
        </p:nvSpPr>
        <p:spPr>
          <a:xfrm>
            <a:off x="2740264" y="73650"/>
            <a:ext cx="1213165" cy="603358"/>
          </a:xfrm>
          <a:prstGeom prst="triangl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smtClean="0"/>
              <a:t>SITO</a:t>
            </a:r>
            <a:endParaRPr lang="it-IT" dirty="0"/>
          </a:p>
        </p:txBody>
      </p:sp>
      <p:sp>
        <p:nvSpPr>
          <p:cNvPr id="62" name="Cubo 61"/>
          <p:cNvSpPr/>
          <p:nvPr/>
        </p:nvSpPr>
        <p:spPr>
          <a:xfrm>
            <a:off x="5486400" y="1825121"/>
            <a:ext cx="4013619" cy="1536024"/>
          </a:xfrm>
          <a:prstGeom prst="cube">
            <a:avLst>
              <a:gd name="adj" fmla="val 84017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63" name="Connettore diritto 62"/>
          <p:cNvCxnSpPr>
            <a:stCxn id="62" idx="0"/>
            <a:endCxn id="62" idx="1"/>
          </p:cNvCxnSpPr>
          <p:nvPr/>
        </p:nvCxnSpPr>
        <p:spPr>
          <a:xfrm flipH="1">
            <a:off x="6847949" y="1825121"/>
            <a:ext cx="1290521" cy="1290521"/>
          </a:xfrm>
          <a:prstGeom prst="line">
            <a:avLst/>
          </a:prstGeom>
          <a:ln w="57150"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Cubo 84"/>
          <p:cNvSpPr/>
          <p:nvPr/>
        </p:nvSpPr>
        <p:spPr>
          <a:xfrm>
            <a:off x="10301345" y="2296973"/>
            <a:ext cx="770935" cy="290103"/>
          </a:xfrm>
          <a:prstGeom prst="cube">
            <a:avLst>
              <a:gd name="adj" fmla="val 84017"/>
            </a:avLst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6" name="CasellaDiTesto 85"/>
          <p:cNvSpPr txBox="1"/>
          <p:nvPr/>
        </p:nvSpPr>
        <p:spPr>
          <a:xfrm>
            <a:off x="11135606" y="2226580"/>
            <a:ext cx="76136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dirty="0" smtClean="0"/>
              <a:t>Piastra grande 2</a:t>
            </a:r>
            <a:endParaRPr lang="it-IT" sz="1100" dirty="0"/>
          </a:p>
        </p:txBody>
      </p:sp>
      <p:sp>
        <p:nvSpPr>
          <p:cNvPr id="88" name="Cubo 87"/>
          <p:cNvSpPr/>
          <p:nvPr/>
        </p:nvSpPr>
        <p:spPr>
          <a:xfrm>
            <a:off x="5834385" y="2504266"/>
            <a:ext cx="1324058" cy="444673"/>
          </a:xfrm>
          <a:prstGeom prst="cube">
            <a:avLst>
              <a:gd name="adj" fmla="val 84017"/>
            </a:avLst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8" name="Unità di visualizzazione grafica 67"/>
          <p:cNvSpPr/>
          <p:nvPr/>
        </p:nvSpPr>
        <p:spPr>
          <a:xfrm rot="16200000">
            <a:off x="6148980" y="2346278"/>
            <a:ext cx="390430" cy="335360"/>
          </a:xfrm>
          <a:prstGeom prst="flowChartDisplay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8" name="Freccia in giù 77"/>
          <p:cNvSpPr/>
          <p:nvPr/>
        </p:nvSpPr>
        <p:spPr>
          <a:xfrm>
            <a:off x="6548807" y="2241136"/>
            <a:ext cx="479834" cy="398757"/>
          </a:xfrm>
          <a:prstGeom prst="downArrow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4" name="Unità di visualizzazione grafica 43"/>
          <p:cNvSpPr/>
          <p:nvPr/>
        </p:nvSpPr>
        <p:spPr>
          <a:xfrm rot="16200000">
            <a:off x="10294190" y="1199336"/>
            <a:ext cx="390430" cy="335360"/>
          </a:xfrm>
          <a:prstGeom prst="flowChartDisplay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7" name="CasellaDiTesto 46"/>
          <p:cNvSpPr txBox="1"/>
          <p:nvPr/>
        </p:nvSpPr>
        <p:spPr>
          <a:xfrm>
            <a:off x="10817649" y="1261105"/>
            <a:ext cx="11859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dirty="0" smtClean="0"/>
              <a:t>Accelerometro1</a:t>
            </a:r>
            <a:endParaRPr lang="it-IT" sz="1100" dirty="0"/>
          </a:p>
        </p:txBody>
      </p:sp>
      <p:sp>
        <p:nvSpPr>
          <p:cNvPr id="48" name="Unità di visualizzazione grafica 47"/>
          <p:cNvSpPr/>
          <p:nvPr/>
        </p:nvSpPr>
        <p:spPr>
          <a:xfrm rot="16200000">
            <a:off x="6992738" y="1869039"/>
            <a:ext cx="390430" cy="335360"/>
          </a:xfrm>
          <a:prstGeom prst="flowChartDisplay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2227480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344032" y="778598"/>
            <a:ext cx="11516008" cy="5966234"/>
          </a:xfrm>
        </p:spPr>
        <p:txBody>
          <a:bodyPr>
            <a:normAutofit/>
          </a:bodyPr>
          <a:lstStyle/>
          <a:p>
            <a:pPr algn="l"/>
            <a:r>
              <a:rPr lang="it-IT" sz="2000" b="1" dirty="0" smtClean="0"/>
              <a:t>Calibrazione con speaker</a:t>
            </a:r>
          </a:p>
          <a:p>
            <a:pPr algn="l"/>
            <a:r>
              <a:rPr lang="it-IT" sz="2000" b="1" dirty="0" smtClean="0"/>
              <a:t>Piastra di legno</a:t>
            </a:r>
          </a:p>
          <a:p>
            <a:pPr algn="l"/>
            <a:r>
              <a:rPr lang="it-IT" sz="2000" dirty="0"/>
              <a:t>a1 = Accelerometro 32163 (</a:t>
            </a:r>
            <a:r>
              <a:rPr lang="it-IT" sz="2000" dirty="0" err="1"/>
              <a:t>attak</a:t>
            </a:r>
            <a:r>
              <a:rPr lang="it-IT" sz="2000" dirty="0"/>
              <a:t>).</a:t>
            </a:r>
          </a:p>
          <a:p>
            <a:pPr algn="l"/>
            <a:r>
              <a:rPr lang="it-IT" sz="2000" dirty="0"/>
              <a:t>a2 = Accelerometro 352C03 (</a:t>
            </a:r>
            <a:r>
              <a:rPr lang="it-IT" sz="2000" dirty="0" smtClean="0"/>
              <a:t>magnete?).</a:t>
            </a:r>
            <a:endParaRPr lang="it-IT" sz="2000" dirty="0"/>
          </a:p>
          <a:p>
            <a:pPr algn="l"/>
            <a:r>
              <a:rPr lang="it-IT" sz="2000" dirty="0" smtClean="0"/>
              <a:t>a4 </a:t>
            </a:r>
            <a:r>
              <a:rPr lang="it-IT" sz="2000" dirty="0"/>
              <a:t>= Accelerometro </a:t>
            </a:r>
            <a:r>
              <a:rPr lang="it-IT" sz="2000" dirty="0" smtClean="0"/>
              <a:t>32165 (</a:t>
            </a:r>
            <a:r>
              <a:rPr lang="it-IT" sz="2000" dirty="0" err="1" smtClean="0"/>
              <a:t>attak</a:t>
            </a:r>
            <a:r>
              <a:rPr lang="it-IT" sz="2000" dirty="0"/>
              <a:t>).</a:t>
            </a:r>
          </a:p>
          <a:p>
            <a:pPr algn="l"/>
            <a:endParaRPr lang="it-IT" sz="2000" b="1" dirty="0" smtClean="0"/>
          </a:p>
          <a:p>
            <a:pPr algn="l"/>
            <a:endParaRPr lang="it-IT" sz="2800" b="1" dirty="0" smtClean="0"/>
          </a:p>
          <a:p>
            <a:pPr algn="l"/>
            <a:endParaRPr lang="it-IT" sz="2000" u="sng" dirty="0" smtClean="0"/>
          </a:p>
          <a:p>
            <a:pPr algn="l"/>
            <a:endParaRPr lang="it-IT" sz="2000" dirty="0" smtClean="0"/>
          </a:p>
          <a:p>
            <a:pPr algn="l"/>
            <a:endParaRPr lang="it-IT" sz="2000" dirty="0" smtClean="0"/>
          </a:p>
          <a:p>
            <a:pPr algn="l"/>
            <a:endParaRPr lang="it-IT" sz="2000" dirty="0"/>
          </a:p>
          <a:p>
            <a:pPr algn="l"/>
            <a:endParaRPr lang="it-IT" sz="2000" dirty="0"/>
          </a:p>
          <a:p>
            <a:pPr algn="l"/>
            <a:endParaRPr lang="it-IT" sz="2000" b="1" dirty="0"/>
          </a:p>
          <a:p>
            <a:pPr algn="l"/>
            <a:endParaRPr lang="it-IT" sz="2000" b="1" dirty="0" smtClean="0"/>
          </a:p>
          <a:p>
            <a:pPr algn="l"/>
            <a:endParaRPr lang="it-IT" sz="2000" b="1" dirty="0"/>
          </a:p>
          <a:p>
            <a:pPr algn="l"/>
            <a:endParaRPr lang="it-IT" sz="2000" b="1" dirty="0" smtClean="0"/>
          </a:p>
          <a:p>
            <a:pPr algn="l"/>
            <a:endParaRPr lang="it-IT" sz="2000" b="1" dirty="0"/>
          </a:p>
          <a:p>
            <a:pPr algn="l"/>
            <a:endParaRPr lang="it-IT" sz="2000" dirty="0" smtClean="0"/>
          </a:p>
          <a:p>
            <a:pPr algn="l"/>
            <a:endParaRPr lang="it-IT" sz="2000" b="1" dirty="0" smtClean="0"/>
          </a:p>
          <a:p>
            <a:pPr algn="l"/>
            <a:endParaRPr lang="it-IT" sz="2000" dirty="0" smtClean="0"/>
          </a:p>
          <a:p>
            <a:pPr algn="l"/>
            <a:endParaRPr lang="it-IT" sz="2000" dirty="0"/>
          </a:p>
          <a:p>
            <a:pPr algn="l"/>
            <a:endParaRPr lang="it-IT" sz="2000" dirty="0"/>
          </a:p>
          <a:p>
            <a:pPr algn="l"/>
            <a:endParaRPr lang="it-IT" sz="2000" dirty="0" smtClean="0"/>
          </a:p>
          <a:p>
            <a:pPr algn="l"/>
            <a:endParaRPr lang="it-IT" sz="2000" dirty="0" smtClean="0"/>
          </a:p>
          <a:p>
            <a:pPr algn="l"/>
            <a:endParaRPr lang="it-IT" sz="2000" dirty="0" smtClean="0"/>
          </a:p>
        </p:txBody>
      </p:sp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0" y="1"/>
            <a:ext cx="12192000" cy="778597"/>
          </a:xfrm>
        </p:spPr>
        <p:txBody>
          <a:bodyPr anchor="t">
            <a:normAutofit/>
          </a:bodyPr>
          <a:lstStyle/>
          <a:p>
            <a:r>
              <a:rPr lang="it-IT" sz="3200" dirty="0" smtClean="0"/>
              <a:t>2019_09_17 (1/2)  </a:t>
            </a:r>
            <a:endParaRPr lang="it-IT" sz="3200" dirty="0"/>
          </a:p>
        </p:txBody>
      </p:sp>
      <p:sp>
        <p:nvSpPr>
          <p:cNvPr id="46" name="Rettangolo 45"/>
          <p:cNvSpPr/>
          <p:nvPr/>
        </p:nvSpPr>
        <p:spPr>
          <a:xfrm>
            <a:off x="10203255" y="175240"/>
            <a:ext cx="1783533" cy="26311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9" name="CasellaDiTesto 48"/>
          <p:cNvSpPr txBox="1"/>
          <p:nvPr/>
        </p:nvSpPr>
        <p:spPr>
          <a:xfrm>
            <a:off x="10186465" y="196796"/>
            <a:ext cx="11859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b="1" dirty="0" smtClean="0"/>
              <a:t>Legenda</a:t>
            </a:r>
            <a:endParaRPr lang="it-IT" sz="1100" b="1" dirty="0"/>
          </a:p>
        </p:txBody>
      </p:sp>
      <p:sp>
        <p:nvSpPr>
          <p:cNvPr id="43" name="CasellaDiTesto 42"/>
          <p:cNvSpPr txBox="1"/>
          <p:nvPr/>
        </p:nvSpPr>
        <p:spPr>
          <a:xfrm>
            <a:off x="10800859" y="660159"/>
            <a:ext cx="11859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dirty="0" smtClean="0"/>
              <a:t>Punta metallica</a:t>
            </a:r>
            <a:endParaRPr lang="it-IT" sz="1100" dirty="0"/>
          </a:p>
        </p:txBody>
      </p:sp>
      <p:sp>
        <p:nvSpPr>
          <p:cNvPr id="45" name="Freccia in giù 44"/>
          <p:cNvSpPr/>
          <p:nvPr/>
        </p:nvSpPr>
        <p:spPr>
          <a:xfrm>
            <a:off x="10284277" y="575417"/>
            <a:ext cx="479834" cy="428119"/>
          </a:xfrm>
          <a:prstGeom prst="downArrow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Unità di visualizzazione grafica 20"/>
          <p:cNvSpPr/>
          <p:nvPr/>
        </p:nvSpPr>
        <p:spPr>
          <a:xfrm rot="16200000">
            <a:off x="10277400" y="1717270"/>
            <a:ext cx="390430" cy="335360"/>
          </a:xfrm>
          <a:prstGeom prst="flowChartDisplay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CasellaDiTesto 21"/>
          <p:cNvSpPr txBox="1"/>
          <p:nvPr/>
        </p:nvSpPr>
        <p:spPr>
          <a:xfrm>
            <a:off x="10800859" y="1779039"/>
            <a:ext cx="11859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dirty="0" smtClean="0"/>
              <a:t>Accelerometro2</a:t>
            </a:r>
            <a:endParaRPr lang="it-IT" sz="1100" dirty="0"/>
          </a:p>
        </p:txBody>
      </p:sp>
      <p:sp>
        <p:nvSpPr>
          <p:cNvPr id="85" name="Cubo 84"/>
          <p:cNvSpPr/>
          <p:nvPr/>
        </p:nvSpPr>
        <p:spPr>
          <a:xfrm>
            <a:off x="10301345" y="2296973"/>
            <a:ext cx="770935" cy="290103"/>
          </a:xfrm>
          <a:prstGeom prst="cube">
            <a:avLst>
              <a:gd name="adj" fmla="val 84017"/>
            </a:avLst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6" name="CasellaDiTesto 85"/>
          <p:cNvSpPr txBox="1"/>
          <p:nvPr/>
        </p:nvSpPr>
        <p:spPr>
          <a:xfrm>
            <a:off x="11135606" y="2226580"/>
            <a:ext cx="65620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dirty="0" smtClean="0"/>
              <a:t>Piastra grande</a:t>
            </a:r>
            <a:endParaRPr lang="it-IT" sz="1100" dirty="0"/>
          </a:p>
        </p:txBody>
      </p:sp>
      <p:sp>
        <p:nvSpPr>
          <p:cNvPr id="44" name="Unità di visualizzazione grafica 43"/>
          <p:cNvSpPr/>
          <p:nvPr/>
        </p:nvSpPr>
        <p:spPr>
          <a:xfrm rot="16200000">
            <a:off x="10294190" y="1199336"/>
            <a:ext cx="390430" cy="335360"/>
          </a:xfrm>
          <a:prstGeom prst="flowChartDisplay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7" name="CasellaDiTesto 46"/>
          <p:cNvSpPr txBox="1"/>
          <p:nvPr/>
        </p:nvSpPr>
        <p:spPr>
          <a:xfrm>
            <a:off x="10817649" y="1261105"/>
            <a:ext cx="11859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dirty="0" smtClean="0"/>
              <a:t>Accelerometro1</a:t>
            </a:r>
            <a:endParaRPr lang="it-IT" sz="1100" dirty="0"/>
          </a:p>
        </p:txBody>
      </p:sp>
      <p:sp>
        <p:nvSpPr>
          <p:cNvPr id="23" name="Cubo 22"/>
          <p:cNvSpPr/>
          <p:nvPr/>
        </p:nvSpPr>
        <p:spPr>
          <a:xfrm>
            <a:off x="5745432" y="1171801"/>
            <a:ext cx="3952217" cy="2012123"/>
          </a:xfrm>
          <a:prstGeom prst="cube">
            <a:avLst>
              <a:gd name="adj" fmla="val 84017"/>
            </a:avLst>
          </a:prstGeom>
          <a:blipFill>
            <a:blip r:embed="rId2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076558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046" y="21137"/>
            <a:ext cx="2823779" cy="2085975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0125" y="257176"/>
            <a:ext cx="6934844" cy="3028950"/>
          </a:xfrm>
          <a:prstGeom prst="rect">
            <a:avLst/>
          </a:prstGeom>
        </p:spPr>
      </p:pic>
      <p:pic>
        <p:nvPicPr>
          <p:cNvPr id="8" name="Immagin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1575" y="4428690"/>
            <a:ext cx="2290075" cy="2241002"/>
          </a:xfrm>
          <a:prstGeom prst="rect">
            <a:avLst/>
          </a:prstGeom>
        </p:spPr>
      </p:pic>
      <p:pic>
        <p:nvPicPr>
          <p:cNvPr id="9" name="Immagin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10125" y="3542147"/>
            <a:ext cx="7005362" cy="3001528"/>
          </a:xfrm>
          <a:prstGeom prst="rect">
            <a:avLst/>
          </a:prstGeom>
        </p:spPr>
      </p:pic>
      <p:pic>
        <p:nvPicPr>
          <p:cNvPr id="2" name="Immagin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882" y="2231689"/>
            <a:ext cx="4433544" cy="2072424"/>
          </a:xfrm>
          <a:prstGeom prst="rect">
            <a:avLst/>
          </a:prstGeom>
        </p:spPr>
      </p:pic>
      <p:sp>
        <p:nvSpPr>
          <p:cNvPr id="3" name="Rettangolo 2"/>
          <p:cNvSpPr/>
          <p:nvPr/>
        </p:nvSpPr>
        <p:spPr>
          <a:xfrm>
            <a:off x="1088404" y="4800600"/>
            <a:ext cx="2531096" cy="847725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/>
          <p:cNvSpPr/>
          <p:nvPr/>
        </p:nvSpPr>
        <p:spPr>
          <a:xfrm>
            <a:off x="1085850" y="5841017"/>
            <a:ext cx="2531096" cy="322845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10"/>
          <p:cNvSpPr/>
          <p:nvPr/>
        </p:nvSpPr>
        <p:spPr>
          <a:xfrm>
            <a:off x="9382125" y="3580965"/>
            <a:ext cx="2209800" cy="2457885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12"/>
          <p:cNvSpPr/>
          <p:nvPr/>
        </p:nvSpPr>
        <p:spPr>
          <a:xfrm>
            <a:off x="9382125" y="357776"/>
            <a:ext cx="2209800" cy="2457885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0545502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344032" y="778598"/>
            <a:ext cx="11516008" cy="5966234"/>
          </a:xfrm>
        </p:spPr>
        <p:txBody>
          <a:bodyPr>
            <a:normAutofit fontScale="77500" lnSpcReduction="20000"/>
          </a:bodyPr>
          <a:lstStyle/>
          <a:p>
            <a:pPr algn="l"/>
            <a:r>
              <a:rPr lang="it-IT" sz="1600" u="sng" dirty="0" smtClean="0"/>
              <a:t>Punto 1</a:t>
            </a:r>
          </a:p>
          <a:p>
            <a:pPr algn="l"/>
            <a:r>
              <a:rPr lang="it-IT" sz="1600" b="1" dirty="0" smtClean="0"/>
              <a:t>Strada</a:t>
            </a:r>
            <a:r>
              <a:rPr lang="it-IT" sz="1600" b="1" dirty="0"/>
              <a:t>, Via </a:t>
            </a:r>
            <a:r>
              <a:rPr lang="it-IT" sz="1600" b="1" dirty="0" smtClean="0"/>
              <a:t>Battelli </a:t>
            </a:r>
            <a:r>
              <a:rPr lang="en-150" sz="1600" b="1" dirty="0" smtClean="0"/>
              <a:t>–</a:t>
            </a:r>
            <a:r>
              <a:rPr lang="it-IT" sz="1600" b="1" dirty="0" smtClean="0"/>
              <a:t> parcheggio usurato</a:t>
            </a:r>
          </a:p>
          <a:p>
            <a:pPr algn="l"/>
            <a:r>
              <a:rPr lang="it-IT" sz="1600" dirty="0" smtClean="0"/>
              <a:t>Piastra </a:t>
            </a:r>
            <a:r>
              <a:rPr lang="it-IT" sz="1600" dirty="0"/>
              <a:t>di carico = piastra grande 2 (10cm X 10cm), 624.9 g, </a:t>
            </a:r>
            <a:r>
              <a:rPr lang="it-IT" sz="1600" b="1" dirty="0"/>
              <a:t>attaccata con biadesivo</a:t>
            </a:r>
          </a:p>
          <a:p>
            <a:pPr algn="l"/>
            <a:r>
              <a:rPr lang="it-IT" sz="1600" dirty="0"/>
              <a:t>a1 = Accelerometro 32163 (</a:t>
            </a:r>
            <a:r>
              <a:rPr lang="it-IT" sz="1600" dirty="0" err="1"/>
              <a:t>attak</a:t>
            </a:r>
            <a:r>
              <a:rPr lang="it-IT" sz="1600" dirty="0"/>
              <a:t>).</a:t>
            </a:r>
          </a:p>
          <a:p>
            <a:pPr algn="l"/>
            <a:r>
              <a:rPr lang="it-IT" sz="1600" dirty="0" smtClean="0"/>
              <a:t>a2 </a:t>
            </a:r>
            <a:r>
              <a:rPr lang="it-IT" sz="1600" dirty="0"/>
              <a:t>= Accelerometro 352C03 (magnete).</a:t>
            </a:r>
          </a:p>
          <a:p>
            <a:pPr algn="l"/>
            <a:r>
              <a:rPr lang="it-IT" sz="1600" b="1" dirty="0" smtClean="0"/>
              <a:t>Colpi </a:t>
            </a:r>
            <a:r>
              <a:rPr lang="it-IT" sz="1600" b="1" dirty="0"/>
              <a:t>vicino </a:t>
            </a:r>
            <a:r>
              <a:rPr lang="it-IT" sz="1600" b="1" dirty="0" smtClean="0"/>
              <a:t>a2 </a:t>
            </a:r>
            <a:r>
              <a:rPr lang="it-IT" sz="1600" b="1" dirty="0"/>
              <a:t>(di </a:t>
            </a:r>
            <a:r>
              <a:rPr lang="it-IT" sz="1600" b="1" dirty="0" smtClean="0"/>
              <a:t>lato)</a:t>
            </a:r>
          </a:p>
          <a:p>
            <a:pPr algn="l"/>
            <a:r>
              <a:rPr lang="it-IT" sz="1600" b="1" u="sng" dirty="0" smtClean="0"/>
              <a:t>4 ripetizioni</a:t>
            </a:r>
            <a:endParaRPr lang="it-IT" sz="1600" u="sng" dirty="0" smtClean="0"/>
          </a:p>
          <a:p>
            <a:pPr algn="l"/>
            <a:endParaRPr lang="it-IT" sz="1600" b="1" u="sng" dirty="0"/>
          </a:p>
          <a:p>
            <a:pPr algn="l"/>
            <a:r>
              <a:rPr lang="it-IT" sz="1600" u="sng" dirty="0"/>
              <a:t>Punto </a:t>
            </a:r>
            <a:r>
              <a:rPr lang="it-IT" sz="1600" u="sng" dirty="0" smtClean="0"/>
              <a:t>2</a:t>
            </a:r>
            <a:endParaRPr lang="it-IT" sz="1600" u="sng" dirty="0"/>
          </a:p>
          <a:p>
            <a:pPr algn="l"/>
            <a:r>
              <a:rPr lang="it-IT" sz="1600" b="1" dirty="0"/>
              <a:t>Strada, Via Battelli </a:t>
            </a:r>
            <a:r>
              <a:rPr lang="en-150" sz="1600" b="1" dirty="0" smtClean="0"/>
              <a:t>–</a:t>
            </a:r>
            <a:r>
              <a:rPr lang="it-IT" sz="1600" b="1" dirty="0" smtClean="0"/>
              <a:t> postazione 1</a:t>
            </a:r>
            <a:endParaRPr lang="it-IT" sz="1600" b="1" dirty="0"/>
          </a:p>
          <a:p>
            <a:pPr algn="l"/>
            <a:r>
              <a:rPr lang="it-IT" sz="1600" dirty="0"/>
              <a:t>Piastra di carico = piastra grande 2 (10cm X 10cm), 624.9 g, </a:t>
            </a:r>
            <a:r>
              <a:rPr lang="it-IT" sz="1600" b="1" dirty="0"/>
              <a:t>attaccata con biadesivo</a:t>
            </a:r>
          </a:p>
          <a:p>
            <a:pPr algn="l"/>
            <a:r>
              <a:rPr lang="it-IT" sz="1600" dirty="0"/>
              <a:t>a1 = Accelerometro 32163 (</a:t>
            </a:r>
            <a:r>
              <a:rPr lang="it-IT" sz="1600" dirty="0" err="1"/>
              <a:t>attak</a:t>
            </a:r>
            <a:r>
              <a:rPr lang="it-IT" sz="1600" dirty="0"/>
              <a:t>).</a:t>
            </a:r>
          </a:p>
          <a:p>
            <a:pPr algn="l"/>
            <a:r>
              <a:rPr lang="it-IT" sz="1600" dirty="0"/>
              <a:t>a2 = Accelerometro 352C03 (magnete).</a:t>
            </a:r>
          </a:p>
          <a:p>
            <a:pPr algn="l"/>
            <a:r>
              <a:rPr lang="it-IT" sz="1600" b="1" dirty="0"/>
              <a:t>Colpi vicino a2 (di lato</a:t>
            </a:r>
            <a:r>
              <a:rPr lang="it-IT" sz="1600" b="1" dirty="0" smtClean="0"/>
              <a:t>)</a:t>
            </a:r>
          </a:p>
          <a:p>
            <a:pPr algn="l"/>
            <a:r>
              <a:rPr lang="it-IT" sz="1600" dirty="0" smtClean="0"/>
              <a:t> </a:t>
            </a:r>
            <a:r>
              <a:rPr lang="it-IT" sz="1600" b="1" u="sng" dirty="0" smtClean="0"/>
              <a:t>4 </a:t>
            </a:r>
            <a:r>
              <a:rPr lang="it-IT" sz="1600" b="1" u="sng" dirty="0"/>
              <a:t>ripetizioni</a:t>
            </a:r>
            <a:endParaRPr lang="it-IT" sz="1600" u="sng" dirty="0"/>
          </a:p>
          <a:p>
            <a:pPr algn="l"/>
            <a:endParaRPr lang="it-IT" sz="1600" b="1" u="sng" dirty="0" smtClean="0"/>
          </a:p>
          <a:p>
            <a:pPr algn="l"/>
            <a:r>
              <a:rPr lang="it-IT" sz="1600" u="sng" dirty="0"/>
              <a:t>Punto </a:t>
            </a:r>
            <a:r>
              <a:rPr lang="it-IT" sz="1600" u="sng" dirty="0" smtClean="0"/>
              <a:t>3</a:t>
            </a:r>
            <a:endParaRPr lang="it-IT" sz="1600" u="sng" dirty="0"/>
          </a:p>
          <a:p>
            <a:pPr algn="l"/>
            <a:r>
              <a:rPr lang="it-IT" sz="1600" b="1" dirty="0"/>
              <a:t>Strada, Via Battelli - postazione </a:t>
            </a:r>
            <a:r>
              <a:rPr lang="it-IT" sz="1600" b="1" dirty="0" smtClean="0"/>
              <a:t>2</a:t>
            </a:r>
            <a:endParaRPr lang="it-IT" sz="1600" b="1" dirty="0"/>
          </a:p>
          <a:p>
            <a:pPr algn="l"/>
            <a:r>
              <a:rPr lang="it-IT" sz="1600" dirty="0"/>
              <a:t>Piastra di carico = piastra grande 2 (10cm X 10cm), 624.9 g, </a:t>
            </a:r>
            <a:r>
              <a:rPr lang="it-IT" sz="1600" b="1" dirty="0"/>
              <a:t>attaccata con biadesivo</a:t>
            </a:r>
          </a:p>
          <a:p>
            <a:pPr algn="l"/>
            <a:r>
              <a:rPr lang="it-IT" sz="1600" dirty="0"/>
              <a:t>a1 = Accelerometro 32163 (</a:t>
            </a:r>
            <a:r>
              <a:rPr lang="it-IT" sz="1600" dirty="0" err="1"/>
              <a:t>attak</a:t>
            </a:r>
            <a:r>
              <a:rPr lang="it-IT" sz="1600" dirty="0"/>
              <a:t>).</a:t>
            </a:r>
          </a:p>
          <a:p>
            <a:pPr algn="l"/>
            <a:r>
              <a:rPr lang="it-IT" sz="1600" dirty="0"/>
              <a:t>a2 = Accelerometro 352C03 (magnete).</a:t>
            </a:r>
          </a:p>
          <a:p>
            <a:pPr algn="l"/>
            <a:r>
              <a:rPr lang="it-IT" sz="1600" b="1" dirty="0"/>
              <a:t>Colpi vicino a2 (di lato) </a:t>
            </a:r>
          </a:p>
          <a:p>
            <a:pPr algn="l"/>
            <a:r>
              <a:rPr lang="it-IT" sz="1600" b="1" u="sng" dirty="0"/>
              <a:t>4 ripetizioni</a:t>
            </a:r>
            <a:endParaRPr lang="it-IT" sz="1600" u="sng" dirty="0"/>
          </a:p>
          <a:p>
            <a:pPr algn="l"/>
            <a:endParaRPr lang="it-IT" sz="1600" b="1" u="sng" dirty="0" smtClean="0"/>
          </a:p>
          <a:p>
            <a:pPr algn="l"/>
            <a:endParaRPr lang="it-IT" sz="1600" u="sng" dirty="0" smtClean="0"/>
          </a:p>
          <a:p>
            <a:pPr algn="l"/>
            <a:endParaRPr lang="it-IT" sz="1600" dirty="0" smtClean="0"/>
          </a:p>
          <a:p>
            <a:pPr algn="l"/>
            <a:endParaRPr lang="it-IT" sz="1600" dirty="0" smtClean="0"/>
          </a:p>
          <a:p>
            <a:pPr algn="l"/>
            <a:endParaRPr lang="it-IT" sz="1600" dirty="0"/>
          </a:p>
          <a:p>
            <a:pPr algn="l"/>
            <a:endParaRPr lang="it-IT" sz="1600" dirty="0"/>
          </a:p>
          <a:p>
            <a:pPr algn="l"/>
            <a:endParaRPr lang="it-IT" sz="1600" b="1" dirty="0"/>
          </a:p>
          <a:p>
            <a:pPr algn="l"/>
            <a:endParaRPr lang="it-IT" sz="1600" b="1" dirty="0" smtClean="0"/>
          </a:p>
          <a:p>
            <a:pPr algn="l"/>
            <a:endParaRPr lang="it-IT" sz="1600" b="1" dirty="0"/>
          </a:p>
          <a:p>
            <a:pPr algn="l"/>
            <a:endParaRPr lang="it-IT" sz="1600" b="1" dirty="0" smtClean="0"/>
          </a:p>
          <a:p>
            <a:pPr algn="l"/>
            <a:endParaRPr lang="it-IT" sz="1600" b="1" dirty="0"/>
          </a:p>
          <a:p>
            <a:pPr algn="l"/>
            <a:endParaRPr lang="it-IT" sz="1600" dirty="0" smtClean="0"/>
          </a:p>
          <a:p>
            <a:pPr algn="l"/>
            <a:endParaRPr lang="it-IT" sz="1600" b="1" dirty="0" smtClean="0"/>
          </a:p>
          <a:p>
            <a:pPr algn="l"/>
            <a:endParaRPr lang="it-IT" sz="1600" dirty="0" smtClean="0"/>
          </a:p>
          <a:p>
            <a:pPr algn="l"/>
            <a:endParaRPr lang="it-IT" sz="1600" dirty="0"/>
          </a:p>
          <a:p>
            <a:pPr algn="l"/>
            <a:endParaRPr lang="it-IT" sz="1600" dirty="0"/>
          </a:p>
          <a:p>
            <a:pPr algn="l"/>
            <a:endParaRPr lang="it-IT" sz="1600" dirty="0" smtClean="0"/>
          </a:p>
          <a:p>
            <a:pPr algn="l"/>
            <a:endParaRPr lang="it-IT" sz="1600" dirty="0" smtClean="0"/>
          </a:p>
          <a:p>
            <a:pPr algn="l"/>
            <a:endParaRPr lang="it-IT" sz="1600" dirty="0" smtClean="0"/>
          </a:p>
        </p:txBody>
      </p:sp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0" y="1"/>
            <a:ext cx="12192000" cy="778597"/>
          </a:xfrm>
        </p:spPr>
        <p:txBody>
          <a:bodyPr anchor="t">
            <a:normAutofit/>
          </a:bodyPr>
          <a:lstStyle/>
          <a:p>
            <a:r>
              <a:rPr lang="it-IT" sz="3200" dirty="0" smtClean="0"/>
              <a:t>2019_09_17 (2/2)  </a:t>
            </a:r>
            <a:endParaRPr lang="it-IT" sz="3200" dirty="0"/>
          </a:p>
        </p:txBody>
      </p:sp>
      <p:sp>
        <p:nvSpPr>
          <p:cNvPr id="46" name="Rettangolo 45"/>
          <p:cNvSpPr/>
          <p:nvPr/>
        </p:nvSpPr>
        <p:spPr>
          <a:xfrm>
            <a:off x="10203255" y="175240"/>
            <a:ext cx="1783533" cy="26311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9" name="CasellaDiTesto 48"/>
          <p:cNvSpPr txBox="1"/>
          <p:nvPr/>
        </p:nvSpPr>
        <p:spPr>
          <a:xfrm>
            <a:off x="10186465" y="196796"/>
            <a:ext cx="11859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b="1" dirty="0" smtClean="0"/>
              <a:t>Legenda</a:t>
            </a:r>
            <a:endParaRPr lang="it-IT" sz="1100" b="1" dirty="0"/>
          </a:p>
        </p:txBody>
      </p:sp>
      <p:sp>
        <p:nvSpPr>
          <p:cNvPr id="43" name="CasellaDiTesto 42"/>
          <p:cNvSpPr txBox="1"/>
          <p:nvPr/>
        </p:nvSpPr>
        <p:spPr>
          <a:xfrm>
            <a:off x="10800859" y="660159"/>
            <a:ext cx="11859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dirty="0" smtClean="0"/>
              <a:t>Punta metallica</a:t>
            </a:r>
            <a:endParaRPr lang="it-IT" sz="1100" dirty="0"/>
          </a:p>
        </p:txBody>
      </p:sp>
      <p:sp>
        <p:nvSpPr>
          <p:cNvPr id="45" name="Freccia in giù 44"/>
          <p:cNvSpPr/>
          <p:nvPr/>
        </p:nvSpPr>
        <p:spPr>
          <a:xfrm>
            <a:off x="10284277" y="575417"/>
            <a:ext cx="479834" cy="428119"/>
          </a:xfrm>
          <a:prstGeom prst="downArrow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Unità di visualizzazione grafica 20"/>
          <p:cNvSpPr/>
          <p:nvPr/>
        </p:nvSpPr>
        <p:spPr>
          <a:xfrm rot="16200000">
            <a:off x="10277400" y="1717270"/>
            <a:ext cx="390430" cy="335360"/>
          </a:xfrm>
          <a:prstGeom prst="flowChartDisplay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CasellaDiTesto 21"/>
          <p:cNvSpPr txBox="1"/>
          <p:nvPr/>
        </p:nvSpPr>
        <p:spPr>
          <a:xfrm>
            <a:off x="10800859" y="1779039"/>
            <a:ext cx="11859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dirty="0" smtClean="0"/>
              <a:t>Accelerometro2</a:t>
            </a:r>
            <a:endParaRPr lang="it-IT" sz="1100" dirty="0"/>
          </a:p>
        </p:txBody>
      </p:sp>
      <p:sp>
        <p:nvSpPr>
          <p:cNvPr id="19" name="Ovale 18"/>
          <p:cNvSpPr/>
          <p:nvPr/>
        </p:nvSpPr>
        <p:spPr>
          <a:xfrm>
            <a:off x="552260" y="175240"/>
            <a:ext cx="2091351" cy="4758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smtClean="0"/>
              <a:t>Martellatore</a:t>
            </a:r>
            <a:endParaRPr lang="it-IT" dirty="0"/>
          </a:p>
        </p:txBody>
      </p:sp>
      <p:sp>
        <p:nvSpPr>
          <p:cNvPr id="7" name="Triangolo isoscele 6"/>
          <p:cNvSpPr/>
          <p:nvPr/>
        </p:nvSpPr>
        <p:spPr>
          <a:xfrm>
            <a:off x="2740264" y="73650"/>
            <a:ext cx="1213165" cy="603358"/>
          </a:xfrm>
          <a:prstGeom prst="triangl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smtClean="0"/>
              <a:t>SITO</a:t>
            </a:r>
            <a:endParaRPr lang="it-IT" dirty="0"/>
          </a:p>
        </p:txBody>
      </p:sp>
      <p:sp>
        <p:nvSpPr>
          <p:cNvPr id="62" name="Cubo 61"/>
          <p:cNvSpPr/>
          <p:nvPr/>
        </p:nvSpPr>
        <p:spPr>
          <a:xfrm>
            <a:off x="5974755" y="1414675"/>
            <a:ext cx="4013619" cy="1536024"/>
          </a:xfrm>
          <a:prstGeom prst="cube">
            <a:avLst>
              <a:gd name="adj" fmla="val 84017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63" name="Connettore diritto 62"/>
          <p:cNvCxnSpPr>
            <a:stCxn id="62" idx="0"/>
            <a:endCxn id="62" idx="1"/>
          </p:cNvCxnSpPr>
          <p:nvPr/>
        </p:nvCxnSpPr>
        <p:spPr>
          <a:xfrm flipH="1">
            <a:off x="7336304" y="1414675"/>
            <a:ext cx="1290521" cy="1290521"/>
          </a:xfrm>
          <a:prstGeom prst="line">
            <a:avLst/>
          </a:prstGeom>
          <a:ln w="57150"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Cubo 84"/>
          <p:cNvSpPr/>
          <p:nvPr/>
        </p:nvSpPr>
        <p:spPr>
          <a:xfrm>
            <a:off x="10301345" y="2296973"/>
            <a:ext cx="770935" cy="290103"/>
          </a:xfrm>
          <a:prstGeom prst="cube">
            <a:avLst>
              <a:gd name="adj" fmla="val 84017"/>
            </a:avLst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6" name="CasellaDiTesto 85"/>
          <p:cNvSpPr txBox="1"/>
          <p:nvPr/>
        </p:nvSpPr>
        <p:spPr>
          <a:xfrm>
            <a:off x="11135606" y="2226580"/>
            <a:ext cx="65620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dirty="0" smtClean="0"/>
              <a:t>Piastra grande</a:t>
            </a:r>
            <a:endParaRPr lang="it-IT" sz="1100" dirty="0"/>
          </a:p>
        </p:txBody>
      </p:sp>
      <p:sp>
        <p:nvSpPr>
          <p:cNvPr id="88" name="Cubo 87"/>
          <p:cNvSpPr/>
          <p:nvPr/>
        </p:nvSpPr>
        <p:spPr>
          <a:xfrm>
            <a:off x="6322740" y="2093820"/>
            <a:ext cx="1324058" cy="444673"/>
          </a:xfrm>
          <a:prstGeom prst="cube">
            <a:avLst>
              <a:gd name="adj" fmla="val 84017"/>
            </a:avLst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8" name="Unità di visualizzazione grafica 67"/>
          <p:cNvSpPr/>
          <p:nvPr/>
        </p:nvSpPr>
        <p:spPr>
          <a:xfrm rot="16200000">
            <a:off x="6637335" y="1935832"/>
            <a:ext cx="390430" cy="335360"/>
          </a:xfrm>
          <a:prstGeom prst="flowChartDisplay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8" name="Freccia in giù 77"/>
          <p:cNvSpPr/>
          <p:nvPr/>
        </p:nvSpPr>
        <p:spPr>
          <a:xfrm>
            <a:off x="7037162" y="1830690"/>
            <a:ext cx="479834" cy="398757"/>
          </a:xfrm>
          <a:prstGeom prst="downArrow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4" name="Unità di visualizzazione grafica 43"/>
          <p:cNvSpPr/>
          <p:nvPr/>
        </p:nvSpPr>
        <p:spPr>
          <a:xfrm rot="16200000">
            <a:off x="10294190" y="1199336"/>
            <a:ext cx="390430" cy="335360"/>
          </a:xfrm>
          <a:prstGeom prst="flowChartDisplay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7" name="CasellaDiTesto 46"/>
          <p:cNvSpPr txBox="1"/>
          <p:nvPr/>
        </p:nvSpPr>
        <p:spPr>
          <a:xfrm>
            <a:off x="10817649" y="1261105"/>
            <a:ext cx="11859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dirty="0" smtClean="0"/>
              <a:t>Accelerometro1</a:t>
            </a:r>
            <a:endParaRPr lang="it-IT" sz="1100" dirty="0"/>
          </a:p>
        </p:txBody>
      </p:sp>
      <p:sp>
        <p:nvSpPr>
          <p:cNvPr id="48" name="Unità di visualizzazione grafica 47"/>
          <p:cNvSpPr/>
          <p:nvPr/>
        </p:nvSpPr>
        <p:spPr>
          <a:xfrm rot="16200000">
            <a:off x="7481093" y="1458593"/>
            <a:ext cx="390430" cy="335360"/>
          </a:xfrm>
          <a:prstGeom prst="flowChartDisplay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0800038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344032" y="778598"/>
            <a:ext cx="11516008" cy="5966234"/>
          </a:xfrm>
        </p:spPr>
        <p:txBody>
          <a:bodyPr>
            <a:normAutofit/>
          </a:bodyPr>
          <a:lstStyle/>
          <a:p>
            <a:pPr algn="l"/>
            <a:r>
              <a:rPr lang="it-IT" sz="2000" b="1" dirty="0" smtClean="0"/>
              <a:t>Calibrazione </a:t>
            </a:r>
          </a:p>
          <a:p>
            <a:pPr algn="l"/>
            <a:endParaRPr lang="it-IT" sz="2000" b="1" dirty="0"/>
          </a:p>
          <a:p>
            <a:pPr algn="l"/>
            <a:r>
              <a:rPr lang="it-IT" sz="2000" dirty="0" smtClean="0"/>
              <a:t>a1 </a:t>
            </a:r>
            <a:r>
              <a:rPr lang="it-IT" sz="2000" dirty="0"/>
              <a:t>= Accelerometro 32163 (</a:t>
            </a:r>
            <a:r>
              <a:rPr lang="it-IT" sz="2000" dirty="0" err="1"/>
              <a:t>attak</a:t>
            </a:r>
            <a:r>
              <a:rPr lang="it-IT" sz="2000" dirty="0"/>
              <a:t>).</a:t>
            </a:r>
          </a:p>
          <a:p>
            <a:pPr algn="l"/>
            <a:r>
              <a:rPr lang="it-IT" sz="2000" dirty="0"/>
              <a:t>a2 = Accelerometro 352C03 (</a:t>
            </a:r>
            <a:r>
              <a:rPr lang="it-IT" sz="2000" dirty="0" smtClean="0"/>
              <a:t>magnete?).</a:t>
            </a:r>
            <a:endParaRPr lang="it-IT" sz="2000" dirty="0"/>
          </a:p>
          <a:p>
            <a:pPr algn="l"/>
            <a:r>
              <a:rPr lang="it-IT" sz="2000" dirty="0" smtClean="0"/>
              <a:t>a4 </a:t>
            </a:r>
            <a:r>
              <a:rPr lang="it-IT" sz="2000" dirty="0"/>
              <a:t>= Accelerometro </a:t>
            </a:r>
            <a:r>
              <a:rPr lang="it-IT" sz="2000" dirty="0" smtClean="0"/>
              <a:t>32165 (</a:t>
            </a:r>
            <a:r>
              <a:rPr lang="it-IT" sz="2000" dirty="0" err="1" smtClean="0"/>
              <a:t>attak</a:t>
            </a:r>
            <a:r>
              <a:rPr lang="it-IT" sz="2000" dirty="0"/>
              <a:t>).</a:t>
            </a:r>
          </a:p>
          <a:p>
            <a:pPr algn="l"/>
            <a:endParaRPr lang="it-IT" sz="2000" b="1" dirty="0" smtClean="0"/>
          </a:p>
          <a:p>
            <a:pPr algn="l"/>
            <a:endParaRPr lang="it-IT" sz="2800" b="1" dirty="0" smtClean="0"/>
          </a:p>
          <a:p>
            <a:pPr algn="l"/>
            <a:endParaRPr lang="it-IT" sz="2000" u="sng" dirty="0" smtClean="0"/>
          </a:p>
          <a:p>
            <a:pPr algn="l"/>
            <a:endParaRPr lang="it-IT" sz="2000" dirty="0" smtClean="0"/>
          </a:p>
          <a:p>
            <a:pPr algn="l"/>
            <a:endParaRPr lang="it-IT" sz="2000" dirty="0" smtClean="0"/>
          </a:p>
          <a:p>
            <a:pPr algn="l"/>
            <a:endParaRPr lang="it-IT" sz="2000" dirty="0"/>
          </a:p>
          <a:p>
            <a:pPr algn="l"/>
            <a:endParaRPr lang="it-IT" sz="2000" dirty="0"/>
          </a:p>
          <a:p>
            <a:pPr algn="l"/>
            <a:endParaRPr lang="it-IT" sz="2000" b="1" dirty="0"/>
          </a:p>
          <a:p>
            <a:pPr algn="l"/>
            <a:endParaRPr lang="it-IT" sz="2000" b="1" dirty="0" smtClean="0"/>
          </a:p>
          <a:p>
            <a:pPr algn="l"/>
            <a:endParaRPr lang="it-IT" sz="2000" b="1" dirty="0"/>
          </a:p>
          <a:p>
            <a:pPr algn="l"/>
            <a:endParaRPr lang="it-IT" sz="2000" b="1" dirty="0" smtClean="0"/>
          </a:p>
          <a:p>
            <a:pPr algn="l"/>
            <a:endParaRPr lang="it-IT" sz="2000" b="1" dirty="0"/>
          </a:p>
          <a:p>
            <a:pPr algn="l"/>
            <a:endParaRPr lang="it-IT" sz="2000" dirty="0" smtClean="0"/>
          </a:p>
          <a:p>
            <a:pPr algn="l"/>
            <a:endParaRPr lang="it-IT" sz="2000" b="1" dirty="0" smtClean="0"/>
          </a:p>
          <a:p>
            <a:pPr algn="l"/>
            <a:endParaRPr lang="it-IT" sz="2000" dirty="0" smtClean="0"/>
          </a:p>
          <a:p>
            <a:pPr algn="l"/>
            <a:endParaRPr lang="it-IT" sz="2000" dirty="0"/>
          </a:p>
          <a:p>
            <a:pPr algn="l"/>
            <a:endParaRPr lang="it-IT" sz="2000" dirty="0"/>
          </a:p>
          <a:p>
            <a:pPr algn="l"/>
            <a:endParaRPr lang="it-IT" sz="2000" dirty="0" smtClean="0"/>
          </a:p>
          <a:p>
            <a:pPr algn="l"/>
            <a:endParaRPr lang="it-IT" sz="2000" dirty="0" smtClean="0"/>
          </a:p>
          <a:p>
            <a:pPr algn="l"/>
            <a:endParaRPr lang="it-IT" sz="2000" dirty="0" smtClean="0"/>
          </a:p>
        </p:txBody>
      </p:sp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0" y="1"/>
            <a:ext cx="12192000" cy="778597"/>
          </a:xfrm>
        </p:spPr>
        <p:txBody>
          <a:bodyPr anchor="t">
            <a:normAutofit/>
          </a:bodyPr>
          <a:lstStyle/>
          <a:p>
            <a:r>
              <a:rPr lang="it-IT" sz="3200" dirty="0" smtClean="0"/>
              <a:t>2019_09_18   </a:t>
            </a:r>
            <a:endParaRPr lang="it-IT" sz="3200" dirty="0"/>
          </a:p>
        </p:txBody>
      </p:sp>
      <p:sp>
        <p:nvSpPr>
          <p:cNvPr id="46" name="Rettangolo 45"/>
          <p:cNvSpPr/>
          <p:nvPr/>
        </p:nvSpPr>
        <p:spPr>
          <a:xfrm>
            <a:off x="10203255" y="175240"/>
            <a:ext cx="1783533" cy="26311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9" name="CasellaDiTesto 48"/>
          <p:cNvSpPr txBox="1"/>
          <p:nvPr/>
        </p:nvSpPr>
        <p:spPr>
          <a:xfrm>
            <a:off x="10186465" y="196796"/>
            <a:ext cx="11859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b="1" dirty="0" smtClean="0"/>
              <a:t>Legenda</a:t>
            </a:r>
            <a:endParaRPr lang="it-IT" sz="1100" b="1" dirty="0"/>
          </a:p>
        </p:txBody>
      </p:sp>
      <p:sp>
        <p:nvSpPr>
          <p:cNvPr id="43" name="CasellaDiTesto 42"/>
          <p:cNvSpPr txBox="1"/>
          <p:nvPr/>
        </p:nvSpPr>
        <p:spPr>
          <a:xfrm>
            <a:off x="10800859" y="660159"/>
            <a:ext cx="11859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dirty="0" smtClean="0"/>
              <a:t>Punta metallica</a:t>
            </a:r>
            <a:endParaRPr lang="it-IT" sz="1100" dirty="0"/>
          </a:p>
        </p:txBody>
      </p:sp>
      <p:sp>
        <p:nvSpPr>
          <p:cNvPr id="45" name="Freccia in giù 44"/>
          <p:cNvSpPr/>
          <p:nvPr/>
        </p:nvSpPr>
        <p:spPr>
          <a:xfrm>
            <a:off x="10284277" y="575417"/>
            <a:ext cx="479834" cy="428119"/>
          </a:xfrm>
          <a:prstGeom prst="downArrow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Unità di visualizzazione grafica 20"/>
          <p:cNvSpPr/>
          <p:nvPr/>
        </p:nvSpPr>
        <p:spPr>
          <a:xfrm rot="16200000">
            <a:off x="10277400" y="1717270"/>
            <a:ext cx="390430" cy="335360"/>
          </a:xfrm>
          <a:prstGeom prst="flowChartDisplay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CasellaDiTesto 21"/>
          <p:cNvSpPr txBox="1"/>
          <p:nvPr/>
        </p:nvSpPr>
        <p:spPr>
          <a:xfrm>
            <a:off x="10800859" y="1779039"/>
            <a:ext cx="11859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dirty="0" smtClean="0"/>
              <a:t>Accelerometro2</a:t>
            </a:r>
            <a:endParaRPr lang="it-IT" sz="1100" dirty="0"/>
          </a:p>
        </p:txBody>
      </p:sp>
      <p:sp>
        <p:nvSpPr>
          <p:cNvPr id="85" name="Cubo 84"/>
          <p:cNvSpPr/>
          <p:nvPr/>
        </p:nvSpPr>
        <p:spPr>
          <a:xfrm>
            <a:off x="10301345" y="2296973"/>
            <a:ext cx="770935" cy="290103"/>
          </a:xfrm>
          <a:prstGeom prst="cube">
            <a:avLst>
              <a:gd name="adj" fmla="val 84017"/>
            </a:avLst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6" name="CasellaDiTesto 85"/>
          <p:cNvSpPr txBox="1"/>
          <p:nvPr/>
        </p:nvSpPr>
        <p:spPr>
          <a:xfrm>
            <a:off x="11135606" y="2226580"/>
            <a:ext cx="65620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dirty="0" smtClean="0"/>
              <a:t>Piastra grande</a:t>
            </a:r>
            <a:endParaRPr lang="it-IT" sz="1100" dirty="0"/>
          </a:p>
        </p:txBody>
      </p:sp>
      <p:sp>
        <p:nvSpPr>
          <p:cNvPr id="44" name="Unità di visualizzazione grafica 43"/>
          <p:cNvSpPr/>
          <p:nvPr/>
        </p:nvSpPr>
        <p:spPr>
          <a:xfrm rot="16200000">
            <a:off x="10294190" y="1199336"/>
            <a:ext cx="390430" cy="335360"/>
          </a:xfrm>
          <a:prstGeom prst="flowChartDisplay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7" name="CasellaDiTesto 46"/>
          <p:cNvSpPr txBox="1"/>
          <p:nvPr/>
        </p:nvSpPr>
        <p:spPr>
          <a:xfrm>
            <a:off x="10817649" y="1261105"/>
            <a:ext cx="11859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dirty="0" smtClean="0"/>
              <a:t>Accelerometro1</a:t>
            </a:r>
            <a:endParaRPr lang="it-IT" sz="1100" dirty="0"/>
          </a:p>
        </p:txBody>
      </p:sp>
    </p:spTree>
    <p:extLst>
      <p:ext uri="{BB962C8B-B14F-4D97-AF65-F5344CB8AC3E}">
        <p14:creationId xmlns:p14="http://schemas.microsoft.com/office/powerpoint/2010/main" val="248453749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0" y="1"/>
            <a:ext cx="12192000" cy="778597"/>
          </a:xfrm>
        </p:spPr>
        <p:txBody>
          <a:bodyPr anchor="t">
            <a:normAutofit/>
          </a:bodyPr>
          <a:lstStyle/>
          <a:p>
            <a:r>
              <a:rPr lang="it-IT" sz="3200" dirty="0" smtClean="0"/>
              <a:t>2019_09_20   </a:t>
            </a:r>
            <a:endParaRPr lang="it-IT" sz="3200" dirty="0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344032" y="778598"/>
            <a:ext cx="11516008" cy="5966234"/>
          </a:xfrm>
        </p:spPr>
        <p:txBody>
          <a:bodyPr>
            <a:normAutofit fontScale="77500" lnSpcReduction="20000"/>
          </a:bodyPr>
          <a:lstStyle/>
          <a:p>
            <a:pPr algn="l"/>
            <a:r>
              <a:rPr lang="it-IT" sz="1600" u="sng" dirty="0" smtClean="0"/>
              <a:t>Ripetizione 1</a:t>
            </a:r>
            <a:endParaRPr lang="it-IT" sz="1600" u="sng" dirty="0"/>
          </a:p>
          <a:p>
            <a:pPr algn="l"/>
            <a:r>
              <a:rPr lang="it-IT" sz="1600" b="1" dirty="0" err="1" smtClean="0"/>
              <a:t>Slab</a:t>
            </a:r>
            <a:r>
              <a:rPr lang="it-IT" sz="1600" b="1" dirty="0" smtClean="0"/>
              <a:t> AC</a:t>
            </a:r>
            <a:endParaRPr lang="it-IT" sz="1600" b="1" dirty="0"/>
          </a:p>
          <a:p>
            <a:pPr algn="l"/>
            <a:r>
              <a:rPr lang="it-IT" sz="1600" dirty="0"/>
              <a:t>Piastra di carico = piastra piccola (5.6 cm X 5.7 cm x 0.8 cm), 196.7 g, </a:t>
            </a:r>
            <a:r>
              <a:rPr lang="it-IT" sz="1600" dirty="0" smtClean="0"/>
              <a:t>a</a:t>
            </a:r>
            <a:r>
              <a:rPr lang="it-IT" sz="1600" b="1" dirty="0" smtClean="0"/>
              <a:t>ttaccata con resina</a:t>
            </a:r>
            <a:endParaRPr lang="it-IT" sz="1600" b="1" dirty="0"/>
          </a:p>
          <a:p>
            <a:pPr algn="l"/>
            <a:r>
              <a:rPr lang="it-IT" sz="1600" dirty="0" smtClean="0"/>
              <a:t>a1 </a:t>
            </a:r>
            <a:r>
              <a:rPr lang="it-IT" sz="1600" dirty="0"/>
              <a:t>= Accelerometro 32163 (</a:t>
            </a:r>
            <a:r>
              <a:rPr lang="it-IT" sz="1600" dirty="0" err="1"/>
              <a:t>attak</a:t>
            </a:r>
            <a:r>
              <a:rPr lang="it-IT" sz="1600" dirty="0"/>
              <a:t>).</a:t>
            </a:r>
          </a:p>
          <a:p>
            <a:pPr algn="l"/>
            <a:r>
              <a:rPr lang="it-IT" sz="1600" dirty="0"/>
              <a:t>a2 = Accelerometro 352C03 (magnete).</a:t>
            </a:r>
          </a:p>
          <a:p>
            <a:pPr algn="l"/>
            <a:r>
              <a:rPr lang="it-IT" sz="1600" dirty="0"/>
              <a:t>Punta = Metallica.</a:t>
            </a:r>
          </a:p>
          <a:p>
            <a:pPr algn="l"/>
            <a:r>
              <a:rPr lang="it-IT" sz="1600" dirty="0"/>
              <a:t>Colpi vicino a2 (di lato</a:t>
            </a:r>
            <a:r>
              <a:rPr lang="it-IT" sz="1600" dirty="0" smtClean="0"/>
              <a:t>).</a:t>
            </a:r>
            <a:endParaRPr lang="it-IT" sz="1600" dirty="0"/>
          </a:p>
          <a:p>
            <a:pPr algn="l"/>
            <a:endParaRPr lang="it-IT" sz="1600" u="sng" dirty="0" smtClean="0"/>
          </a:p>
          <a:p>
            <a:pPr algn="l"/>
            <a:r>
              <a:rPr lang="it-IT" sz="1600" u="sng" dirty="0" smtClean="0"/>
              <a:t>Ripetizione 2: a1 attaccato e riattaccato con </a:t>
            </a:r>
            <a:r>
              <a:rPr lang="it-IT" sz="1600" u="sng" dirty="0" err="1" smtClean="0"/>
              <a:t>attak</a:t>
            </a:r>
            <a:endParaRPr lang="it-IT" sz="1600" u="sng" dirty="0"/>
          </a:p>
          <a:p>
            <a:pPr algn="l"/>
            <a:r>
              <a:rPr lang="it-IT" sz="1600" b="1" dirty="0" err="1" smtClean="0"/>
              <a:t>Slab</a:t>
            </a:r>
            <a:r>
              <a:rPr lang="it-IT" sz="1600" b="1" dirty="0" smtClean="0"/>
              <a:t> AC</a:t>
            </a:r>
            <a:endParaRPr lang="it-IT" sz="1600" b="1" dirty="0"/>
          </a:p>
          <a:p>
            <a:pPr algn="l"/>
            <a:r>
              <a:rPr lang="it-IT" sz="1600" dirty="0"/>
              <a:t>Piastra di carico = piastra piccola (5.6 cm X 5.7 cm x 0.8 cm), 196.7 g, a</a:t>
            </a:r>
            <a:r>
              <a:rPr lang="it-IT" sz="1600" b="1" dirty="0" smtClean="0"/>
              <a:t>ttaccata con </a:t>
            </a:r>
            <a:r>
              <a:rPr lang="it-IT" sz="1600" b="1" dirty="0"/>
              <a:t>resina</a:t>
            </a:r>
          </a:p>
          <a:p>
            <a:pPr algn="l"/>
            <a:r>
              <a:rPr lang="it-IT" sz="1600" dirty="0"/>
              <a:t>a1 = Accelerometro 32163 (</a:t>
            </a:r>
            <a:r>
              <a:rPr lang="it-IT" sz="1600" dirty="0" err="1"/>
              <a:t>attak</a:t>
            </a:r>
            <a:r>
              <a:rPr lang="it-IT" sz="1600" dirty="0"/>
              <a:t>).</a:t>
            </a:r>
          </a:p>
          <a:p>
            <a:pPr algn="l"/>
            <a:r>
              <a:rPr lang="it-IT" sz="1600" dirty="0"/>
              <a:t>a2 = Accelerometro 352C03 (magnete).</a:t>
            </a:r>
          </a:p>
          <a:p>
            <a:pPr algn="l"/>
            <a:r>
              <a:rPr lang="it-IT" sz="1600" dirty="0"/>
              <a:t>Punta = Metallica.</a:t>
            </a:r>
          </a:p>
          <a:p>
            <a:pPr algn="l"/>
            <a:r>
              <a:rPr lang="it-IT" sz="1600" dirty="0"/>
              <a:t>Colpi vicino a2 (di lato).</a:t>
            </a:r>
          </a:p>
          <a:p>
            <a:pPr algn="l"/>
            <a:endParaRPr lang="it-IT" sz="1600" u="sng" dirty="0" smtClean="0"/>
          </a:p>
          <a:p>
            <a:pPr algn="l"/>
            <a:r>
              <a:rPr lang="it-IT" sz="1600" u="sng" dirty="0"/>
              <a:t>Ripetizione </a:t>
            </a:r>
            <a:r>
              <a:rPr lang="it-IT" sz="1600" u="sng" dirty="0" smtClean="0"/>
              <a:t>3: </a:t>
            </a:r>
            <a:r>
              <a:rPr lang="it-IT" sz="1600" u="sng" dirty="0"/>
              <a:t>a1 attaccato e riattaccato con </a:t>
            </a:r>
            <a:r>
              <a:rPr lang="it-IT" sz="1600" u="sng" dirty="0" err="1"/>
              <a:t>attak</a:t>
            </a:r>
            <a:endParaRPr lang="it-IT" sz="1600" u="sng" dirty="0"/>
          </a:p>
          <a:p>
            <a:pPr algn="l"/>
            <a:r>
              <a:rPr lang="it-IT" sz="1600" b="1" dirty="0" err="1" smtClean="0"/>
              <a:t>Slab</a:t>
            </a:r>
            <a:r>
              <a:rPr lang="it-IT" sz="1600" b="1" dirty="0" smtClean="0"/>
              <a:t> AC</a:t>
            </a:r>
            <a:endParaRPr lang="it-IT" sz="1600" b="1" dirty="0"/>
          </a:p>
          <a:p>
            <a:pPr algn="l"/>
            <a:r>
              <a:rPr lang="it-IT" sz="1600" dirty="0"/>
              <a:t>Piastra di carico = piastra piccola (5.6 cm X 5.7 cm x 0.8 cm), 196.7 g, a</a:t>
            </a:r>
            <a:r>
              <a:rPr lang="it-IT" sz="1600" b="1" dirty="0" smtClean="0"/>
              <a:t>ttaccata con </a:t>
            </a:r>
            <a:r>
              <a:rPr lang="it-IT" sz="1600" b="1" dirty="0"/>
              <a:t>resina</a:t>
            </a:r>
          </a:p>
          <a:p>
            <a:pPr algn="l"/>
            <a:r>
              <a:rPr lang="it-IT" sz="1600" dirty="0"/>
              <a:t>a1 = Accelerometro 32163 (</a:t>
            </a:r>
            <a:r>
              <a:rPr lang="it-IT" sz="1600" dirty="0" err="1"/>
              <a:t>attak</a:t>
            </a:r>
            <a:r>
              <a:rPr lang="it-IT" sz="1600" dirty="0"/>
              <a:t>).</a:t>
            </a:r>
          </a:p>
          <a:p>
            <a:pPr algn="l"/>
            <a:r>
              <a:rPr lang="it-IT" sz="1600" dirty="0"/>
              <a:t>a2 = Accelerometro 352C03 (magnete).</a:t>
            </a:r>
          </a:p>
          <a:p>
            <a:pPr algn="l"/>
            <a:r>
              <a:rPr lang="it-IT" sz="1600" dirty="0"/>
              <a:t>Punta = Metallica.</a:t>
            </a:r>
          </a:p>
          <a:p>
            <a:pPr algn="l"/>
            <a:r>
              <a:rPr lang="it-IT" sz="1600" dirty="0"/>
              <a:t>Colpi vicino a2 (di lato).</a:t>
            </a:r>
          </a:p>
          <a:p>
            <a:pPr algn="l"/>
            <a:endParaRPr lang="it-IT" sz="1600" u="sng" dirty="0" smtClean="0"/>
          </a:p>
        </p:txBody>
      </p:sp>
      <p:sp>
        <p:nvSpPr>
          <p:cNvPr id="46" name="Rettangolo 45"/>
          <p:cNvSpPr/>
          <p:nvPr/>
        </p:nvSpPr>
        <p:spPr>
          <a:xfrm>
            <a:off x="10203255" y="175240"/>
            <a:ext cx="1783533" cy="2849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9" name="CasellaDiTesto 48"/>
          <p:cNvSpPr txBox="1"/>
          <p:nvPr/>
        </p:nvSpPr>
        <p:spPr>
          <a:xfrm>
            <a:off x="10186465" y="196796"/>
            <a:ext cx="11859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b="1" dirty="0" smtClean="0"/>
              <a:t>Legenda</a:t>
            </a:r>
            <a:endParaRPr lang="it-IT" sz="1100" b="1" dirty="0"/>
          </a:p>
        </p:txBody>
      </p:sp>
      <p:sp>
        <p:nvSpPr>
          <p:cNvPr id="43" name="CasellaDiTesto 42"/>
          <p:cNvSpPr txBox="1"/>
          <p:nvPr/>
        </p:nvSpPr>
        <p:spPr>
          <a:xfrm>
            <a:off x="10800859" y="733655"/>
            <a:ext cx="11859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dirty="0" smtClean="0"/>
              <a:t>Punta metallica</a:t>
            </a:r>
            <a:endParaRPr lang="it-IT" sz="1100" dirty="0"/>
          </a:p>
        </p:txBody>
      </p:sp>
      <p:sp>
        <p:nvSpPr>
          <p:cNvPr id="45" name="Freccia in giù 44"/>
          <p:cNvSpPr/>
          <p:nvPr/>
        </p:nvSpPr>
        <p:spPr>
          <a:xfrm>
            <a:off x="10284277" y="648913"/>
            <a:ext cx="479834" cy="428119"/>
          </a:xfrm>
          <a:prstGeom prst="downArrow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Unità di visualizzazione grafica 20"/>
          <p:cNvSpPr/>
          <p:nvPr/>
        </p:nvSpPr>
        <p:spPr>
          <a:xfrm rot="16200000">
            <a:off x="10342197" y="1858073"/>
            <a:ext cx="390430" cy="335360"/>
          </a:xfrm>
          <a:prstGeom prst="flowChartDisplay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CasellaDiTesto 21"/>
          <p:cNvSpPr txBox="1"/>
          <p:nvPr/>
        </p:nvSpPr>
        <p:spPr>
          <a:xfrm>
            <a:off x="10894269" y="1904413"/>
            <a:ext cx="11859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dirty="0" smtClean="0"/>
              <a:t>Accelerometro2</a:t>
            </a:r>
            <a:endParaRPr lang="it-IT" sz="1100" dirty="0"/>
          </a:p>
        </p:txBody>
      </p:sp>
      <p:sp>
        <p:nvSpPr>
          <p:cNvPr id="19" name="Ovale 18"/>
          <p:cNvSpPr/>
          <p:nvPr/>
        </p:nvSpPr>
        <p:spPr>
          <a:xfrm>
            <a:off x="552260" y="175240"/>
            <a:ext cx="2091351" cy="4758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smtClean="0"/>
              <a:t>Martellatore</a:t>
            </a:r>
            <a:endParaRPr lang="it-IT" dirty="0"/>
          </a:p>
        </p:txBody>
      </p:sp>
      <p:sp>
        <p:nvSpPr>
          <p:cNvPr id="38" name="Cubo 37"/>
          <p:cNvSpPr/>
          <p:nvPr/>
        </p:nvSpPr>
        <p:spPr>
          <a:xfrm>
            <a:off x="6217340" y="2104988"/>
            <a:ext cx="3510557" cy="1627881"/>
          </a:xfrm>
          <a:prstGeom prst="cube">
            <a:avLst>
              <a:gd name="adj" fmla="val 84017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9" name="Cubo 38"/>
          <p:cNvSpPr/>
          <p:nvPr/>
        </p:nvSpPr>
        <p:spPr>
          <a:xfrm>
            <a:off x="10349113" y="2539954"/>
            <a:ext cx="427895" cy="146628"/>
          </a:xfrm>
          <a:prstGeom prst="cube">
            <a:avLst>
              <a:gd name="adj" fmla="val 84017"/>
            </a:avLst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4" name="CasellaDiTesto 43"/>
          <p:cNvSpPr txBox="1"/>
          <p:nvPr/>
        </p:nvSpPr>
        <p:spPr>
          <a:xfrm>
            <a:off x="10938388" y="2477705"/>
            <a:ext cx="10708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dirty="0" smtClean="0"/>
              <a:t>Piastra piccola</a:t>
            </a:r>
            <a:endParaRPr lang="it-IT" sz="1100" dirty="0"/>
          </a:p>
        </p:txBody>
      </p:sp>
      <p:sp>
        <p:nvSpPr>
          <p:cNvPr id="51" name="Cubo 50"/>
          <p:cNvSpPr/>
          <p:nvPr/>
        </p:nvSpPr>
        <p:spPr>
          <a:xfrm>
            <a:off x="7356497" y="2930955"/>
            <a:ext cx="907162" cy="273399"/>
          </a:xfrm>
          <a:prstGeom prst="cube">
            <a:avLst>
              <a:gd name="adj" fmla="val 84017"/>
            </a:avLst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3" name="Unità di visualizzazione grafica 52"/>
          <p:cNvSpPr/>
          <p:nvPr/>
        </p:nvSpPr>
        <p:spPr>
          <a:xfrm rot="16200000">
            <a:off x="7835690" y="2685532"/>
            <a:ext cx="390430" cy="335360"/>
          </a:xfrm>
          <a:prstGeom prst="flowChartDisplay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6" name="Freccia in giù 55"/>
          <p:cNvSpPr/>
          <p:nvPr/>
        </p:nvSpPr>
        <p:spPr>
          <a:xfrm>
            <a:off x="7413084" y="2615633"/>
            <a:ext cx="479834" cy="398757"/>
          </a:xfrm>
          <a:prstGeom prst="downArrow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Unità di visualizzazione grafica 24"/>
          <p:cNvSpPr/>
          <p:nvPr/>
        </p:nvSpPr>
        <p:spPr>
          <a:xfrm rot="16200000">
            <a:off x="10342197" y="1268877"/>
            <a:ext cx="390430" cy="335360"/>
          </a:xfrm>
          <a:prstGeom prst="flowChartDisplay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CasellaDiTesto 25"/>
          <p:cNvSpPr txBox="1"/>
          <p:nvPr/>
        </p:nvSpPr>
        <p:spPr>
          <a:xfrm>
            <a:off x="10865656" y="1330646"/>
            <a:ext cx="11859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dirty="0" smtClean="0"/>
              <a:t>Accelerometro1</a:t>
            </a:r>
            <a:endParaRPr lang="it-IT" sz="1100" dirty="0"/>
          </a:p>
        </p:txBody>
      </p:sp>
      <p:sp>
        <p:nvSpPr>
          <p:cNvPr id="28" name="Unità di visualizzazione grafica 27"/>
          <p:cNvSpPr/>
          <p:nvPr/>
        </p:nvSpPr>
        <p:spPr>
          <a:xfrm rot="16200000">
            <a:off x="8174944" y="2248202"/>
            <a:ext cx="390430" cy="335360"/>
          </a:xfrm>
          <a:prstGeom prst="flowChartDisplay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1198513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Disco magnetico 19"/>
          <p:cNvSpPr/>
          <p:nvPr/>
        </p:nvSpPr>
        <p:spPr>
          <a:xfrm>
            <a:off x="7251250" y="1904413"/>
            <a:ext cx="1674892" cy="869132"/>
          </a:xfrm>
          <a:prstGeom prst="flowChartMagneticDisk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0" y="1"/>
            <a:ext cx="12192000" cy="778597"/>
          </a:xfrm>
        </p:spPr>
        <p:txBody>
          <a:bodyPr anchor="t">
            <a:normAutofit/>
          </a:bodyPr>
          <a:lstStyle/>
          <a:p>
            <a:r>
              <a:rPr lang="it-IT" sz="3200" dirty="0" smtClean="0"/>
              <a:t>2019_09_23 (1/3)   </a:t>
            </a:r>
            <a:endParaRPr lang="it-IT" sz="3200" dirty="0"/>
          </a:p>
        </p:txBody>
      </p:sp>
      <p:sp>
        <p:nvSpPr>
          <p:cNvPr id="46" name="Rettangolo 45"/>
          <p:cNvSpPr/>
          <p:nvPr/>
        </p:nvSpPr>
        <p:spPr>
          <a:xfrm>
            <a:off x="10203255" y="175240"/>
            <a:ext cx="1783533" cy="2849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9" name="CasellaDiTesto 48"/>
          <p:cNvSpPr txBox="1"/>
          <p:nvPr/>
        </p:nvSpPr>
        <p:spPr>
          <a:xfrm>
            <a:off x="10186465" y="196796"/>
            <a:ext cx="11859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b="1" dirty="0" smtClean="0"/>
              <a:t>Legenda</a:t>
            </a:r>
            <a:endParaRPr lang="it-IT" sz="1100" b="1" dirty="0"/>
          </a:p>
        </p:txBody>
      </p:sp>
      <p:sp>
        <p:nvSpPr>
          <p:cNvPr id="43" name="CasellaDiTesto 42"/>
          <p:cNvSpPr txBox="1"/>
          <p:nvPr/>
        </p:nvSpPr>
        <p:spPr>
          <a:xfrm>
            <a:off x="10800859" y="733655"/>
            <a:ext cx="11859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dirty="0" smtClean="0"/>
              <a:t>Punta metallica</a:t>
            </a:r>
            <a:endParaRPr lang="it-IT" sz="1100" dirty="0"/>
          </a:p>
        </p:txBody>
      </p:sp>
      <p:sp>
        <p:nvSpPr>
          <p:cNvPr id="45" name="Freccia in giù 44"/>
          <p:cNvSpPr/>
          <p:nvPr/>
        </p:nvSpPr>
        <p:spPr>
          <a:xfrm>
            <a:off x="10284277" y="648913"/>
            <a:ext cx="479834" cy="428119"/>
          </a:xfrm>
          <a:prstGeom prst="downArrow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Unità di visualizzazione grafica 20"/>
          <p:cNvSpPr/>
          <p:nvPr/>
        </p:nvSpPr>
        <p:spPr>
          <a:xfrm rot="16200000">
            <a:off x="10342197" y="1858073"/>
            <a:ext cx="390430" cy="335360"/>
          </a:xfrm>
          <a:prstGeom prst="flowChartDisplay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CasellaDiTesto 21"/>
          <p:cNvSpPr txBox="1"/>
          <p:nvPr/>
        </p:nvSpPr>
        <p:spPr>
          <a:xfrm>
            <a:off x="10894269" y="1904413"/>
            <a:ext cx="11859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dirty="0" smtClean="0"/>
              <a:t>Accelerometro2</a:t>
            </a:r>
            <a:endParaRPr lang="it-IT" sz="1100" dirty="0"/>
          </a:p>
        </p:txBody>
      </p:sp>
      <p:sp>
        <p:nvSpPr>
          <p:cNvPr id="19" name="Ovale 18"/>
          <p:cNvSpPr/>
          <p:nvPr/>
        </p:nvSpPr>
        <p:spPr>
          <a:xfrm>
            <a:off x="552260" y="175240"/>
            <a:ext cx="2091351" cy="4758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smtClean="0"/>
              <a:t>Martellatore</a:t>
            </a:r>
            <a:endParaRPr lang="it-IT" dirty="0"/>
          </a:p>
        </p:txBody>
      </p:sp>
      <p:sp>
        <p:nvSpPr>
          <p:cNvPr id="25" name="Unità di visualizzazione grafica 24"/>
          <p:cNvSpPr/>
          <p:nvPr/>
        </p:nvSpPr>
        <p:spPr>
          <a:xfrm rot="16200000">
            <a:off x="10342197" y="1268877"/>
            <a:ext cx="390430" cy="335360"/>
          </a:xfrm>
          <a:prstGeom prst="flowChartDisplay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CasellaDiTesto 25"/>
          <p:cNvSpPr txBox="1"/>
          <p:nvPr/>
        </p:nvSpPr>
        <p:spPr>
          <a:xfrm>
            <a:off x="10865656" y="1330646"/>
            <a:ext cx="11859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dirty="0" smtClean="0"/>
              <a:t>Accelerometro1</a:t>
            </a:r>
            <a:endParaRPr lang="it-IT" sz="1100" dirty="0"/>
          </a:p>
        </p:txBody>
      </p:sp>
      <p:sp>
        <p:nvSpPr>
          <p:cNvPr id="23" name="Cubo 22"/>
          <p:cNvSpPr/>
          <p:nvPr/>
        </p:nvSpPr>
        <p:spPr>
          <a:xfrm>
            <a:off x="10359407" y="2461668"/>
            <a:ext cx="770935" cy="290103"/>
          </a:xfrm>
          <a:prstGeom prst="cube">
            <a:avLst>
              <a:gd name="adj" fmla="val 84017"/>
            </a:avLst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CasellaDiTesto 23"/>
          <p:cNvSpPr txBox="1"/>
          <p:nvPr/>
        </p:nvSpPr>
        <p:spPr>
          <a:xfrm>
            <a:off x="11193668" y="2391275"/>
            <a:ext cx="65620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dirty="0" smtClean="0"/>
              <a:t>Piastra grande</a:t>
            </a:r>
            <a:endParaRPr lang="it-IT" sz="1100" dirty="0"/>
          </a:p>
        </p:txBody>
      </p:sp>
      <p:sp>
        <p:nvSpPr>
          <p:cNvPr id="27" name="Cubo 26"/>
          <p:cNvSpPr/>
          <p:nvPr/>
        </p:nvSpPr>
        <p:spPr>
          <a:xfrm>
            <a:off x="7014509" y="1645711"/>
            <a:ext cx="2237294" cy="583279"/>
          </a:xfrm>
          <a:prstGeom prst="cube">
            <a:avLst>
              <a:gd name="adj" fmla="val 84017"/>
            </a:avLst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3" name="Unità di visualizzazione grafica 52"/>
          <p:cNvSpPr/>
          <p:nvPr/>
        </p:nvSpPr>
        <p:spPr>
          <a:xfrm rot="16200000">
            <a:off x="8320365" y="1562429"/>
            <a:ext cx="390430" cy="335360"/>
          </a:xfrm>
          <a:prstGeom prst="flowChartDisplay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6" name="Freccia in giù 55"/>
          <p:cNvSpPr/>
          <p:nvPr/>
        </p:nvSpPr>
        <p:spPr>
          <a:xfrm>
            <a:off x="7653322" y="1538593"/>
            <a:ext cx="479834" cy="398757"/>
          </a:xfrm>
          <a:prstGeom prst="downArrow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9" name="Sottotitolo 2"/>
          <p:cNvSpPr txBox="1">
            <a:spLocks/>
          </p:cNvSpPr>
          <p:nvPr/>
        </p:nvSpPr>
        <p:spPr>
          <a:xfrm>
            <a:off x="265696" y="826333"/>
            <a:ext cx="11516008" cy="59662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t-IT" sz="1600" u="sng" dirty="0" smtClean="0"/>
              <a:t>Prova 1</a:t>
            </a:r>
          </a:p>
          <a:p>
            <a:pPr algn="l"/>
            <a:r>
              <a:rPr lang="it-IT" sz="1600" b="1" dirty="0"/>
              <a:t>Campione 3 (Ø=10 cm, h= 3.9 cm, 612.8 g). </a:t>
            </a:r>
          </a:p>
          <a:p>
            <a:pPr algn="l"/>
            <a:r>
              <a:rPr lang="it-IT" sz="1600" dirty="0" smtClean="0"/>
              <a:t>Piastra di carico = </a:t>
            </a:r>
            <a:r>
              <a:rPr lang="it-IT" sz="1600" dirty="0"/>
              <a:t>piastra grande 2 (10cm X 10cm), 624.9 g, a</a:t>
            </a:r>
            <a:r>
              <a:rPr lang="it-IT" sz="1600" b="1" dirty="0" smtClean="0"/>
              <a:t>ttaccata con biadesivo</a:t>
            </a:r>
          </a:p>
          <a:p>
            <a:pPr algn="l"/>
            <a:r>
              <a:rPr lang="it-IT" sz="1600" dirty="0" smtClean="0"/>
              <a:t>a2 = Accelerometro 352C03 (magnete).</a:t>
            </a:r>
          </a:p>
          <a:p>
            <a:pPr algn="l"/>
            <a:r>
              <a:rPr lang="it-IT" sz="1600" dirty="0" smtClean="0"/>
              <a:t>Punta = Metallica.</a:t>
            </a:r>
          </a:p>
          <a:p>
            <a:pPr algn="l"/>
            <a:r>
              <a:rPr lang="it-IT" sz="1600" dirty="0" smtClean="0"/>
              <a:t>Colpi vicino a2 (di lato).</a:t>
            </a:r>
          </a:p>
          <a:p>
            <a:pPr algn="l"/>
            <a:endParaRPr lang="it-IT" sz="1600" u="sng" dirty="0" smtClean="0"/>
          </a:p>
          <a:p>
            <a:pPr algn="l"/>
            <a:r>
              <a:rPr lang="it-IT" sz="1600" u="sng" dirty="0" smtClean="0"/>
              <a:t>3 ripetizioni</a:t>
            </a:r>
            <a:endParaRPr lang="it-IT" sz="1600" dirty="0" smtClean="0"/>
          </a:p>
          <a:p>
            <a:pPr algn="l"/>
            <a:endParaRPr lang="it-IT" sz="1600" dirty="0" smtClean="0"/>
          </a:p>
          <a:p>
            <a:pPr algn="l"/>
            <a:endParaRPr lang="it-IT" sz="1600" u="sng" dirty="0" smtClean="0"/>
          </a:p>
          <a:p>
            <a:pPr algn="l"/>
            <a:endParaRPr lang="it-IT" sz="1600" u="sng" dirty="0" smtClean="0"/>
          </a:p>
        </p:txBody>
      </p:sp>
    </p:spTree>
    <p:extLst>
      <p:ext uri="{BB962C8B-B14F-4D97-AF65-F5344CB8AC3E}">
        <p14:creationId xmlns:p14="http://schemas.microsoft.com/office/powerpoint/2010/main" val="365407908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Cubo 27"/>
          <p:cNvSpPr/>
          <p:nvPr/>
        </p:nvSpPr>
        <p:spPr>
          <a:xfrm>
            <a:off x="7162099" y="1838580"/>
            <a:ext cx="2237294" cy="583279"/>
          </a:xfrm>
          <a:prstGeom prst="cube">
            <a:avLst>
              <a:gd name="adj" fmla="val 84017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0" y="1"/>
            <a:ext cx="12192000" cy="778597"/>
          </a:xfrm>
        </p:spPr>
        <p:txBody>
          <a:bodyPr anchor="t">
            <a:normAutofit/>
          </a:bodyPr>
          <a:lstStyle/>
          <a:p>
            <a:r>
              <a:rPr lang="it-IT" sz="3200" dirty="0" smtClean="0"/>
              <a:t>2019_09_23 (2/3)   </a:t>
            </a:r>
            <a:endParaRPr lang="it-IT" sz="3200" dirty="0"/>
          </a:p>
        </p:txBody>
      </p:sp>
      <p:sp>
        <p:nvSpPr>
          <p:cNvPr id="46" name="Rettangolo 45"/>
          <p:cNvSpPr/>
          <p:nvPr/>
        </p:nvSpPr>
        <p:spPr>
          <a:xfrm>
            <a:off x="10203255" y="175240"/>
            <a:ext cx="1783533" cy="34139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9" name="CasellaDiTesto 48"/>
          <p:cNvSpPr txBox="1"/>
          <p:nvPr/>
        </p:nvSpPr>
        <p:spPr>
          <a:xfrm>
            <a:off x="10186465" y="196796"/>
            <a:ext cx="11859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b="1" dirty="0" smtClean="0"/>
              <a:t>Legenda</a:t>
            </a:r>
            <a:endParaRPr lang="it-IT" sz="1100" b="1" dirty="0"/>
          </a:p>
        </p:txBody>
      </p:sp>
      <p:sp>
        <p:nvSpPr>
          <p:cNvPr id="43" name="CasellaDiTesto 42"/>
          <p:cNvSpPr txBox="1"/>
          <p:nvPr/>
        </p:nvSpPr>
        <p:spPr>
          <a:xfrm>
            <a:off x="10800859" y="733655"/>
            <a:ext cx="11859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dirty="0" smtClean="0"/>
              <a:t>Punta metallica</a:t>
            </a:r>
            <a:endParaRPr lang="it-IT" sz="1100" dirty="0"/>
          </a:p>
        </p:txBody>
      </p:sp>
      <p:sp>
        <p:nvSpPr>
          <p:cNvPr id="45" name="Freccia in giù 44"/>
          <p:cNvSpPr/>
          <p:nvPr/>
        </p:nvSpPr>
        <p:spPr>
          <a:xfrm>
            <a:off x="10284277" y="648913"/>
            <a:ext cx="479834" cy="428119"/>
          </a:xfrm>
          <a:prstGeom prst="downArrow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Unità di visualizzazione grafica 20"/>
          <p:cNvSpPr/>
          <p:nvPr/>
        </p:nvSpPr>
        <p:spPr>
          <a:xfrm rot="16200000">
            <a:off x="10342197" y="1858073"/>
            <a:ext cx="390430" cy="335360"/>
          </a:xfrm>
          <a:prstGeom prst="flowChartDisplay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CasellaDiTesto 21"/>
          <p:cNvSpPr txBox="1"/>
          <p:nvPr/>
        </p:nvSpPr>
        <p:spPr>
          <a:xfrm>
            <a:off x="10894269" y="1904413"/>
            <a:ext cx="11859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dirty="0" smtClean="0"/>
              <a:t>Accelerometro2</a:t>
            </a:r>
            <a:endParaRPr lang="it-IT" sz="1100" dirty="0"/>
          </a:p>
        </p:txBody>
      </p:sp>
      <p:sp>
        <p:nvSpPr>
          <p:cNvPr id="19" name="Ovale 18"/>
          <p:cNvSpPr/>
          <p:nvPr/>
        </p:nvSpPr>
        <p:spPr>
          <a:xfrm>
            <a:off x="552260" y="175240"/>
            <a:ext cx="2091351" cy="4758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smtClean="0"/>
              <a:t>Martellatore</a:t>
            </a:r>
            <a:endParaRPr lang="it-IT" dirty="0"/>
          </a:p>
        </p:txBody>
      </p:sp>
      <p:sp>
        <p:nvSpPr>
          <p:cNvPr id="25" name="Unità di visualizzazione grafica 24"/>
          <p:cNvSpPr/>
          <p:nvPr/>
        </p:nvSpPr>
        <p:spPr>
          <a:xfrm rot="16200000">
            <a:off x="10342197" y="1268877"/>
            <a:ext cx="390430" cy="335360"/>
          </a:xfrm>
          <a:prstGeom prst="flowChartDisplay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CasellaDiTesto 25"/>
          <p:cNvSpPr txBox="1"/>
          <p:nvPr/>
        </p:nvSpPr>
        <p:spPr>
          <a:xfrm>
            <a:off x="10865656" y="1330646"/>
            <a:ext cx="11859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dirty="0" smtClean="0"/>
              <a:t>Accelerometro1</a:t>
            </a:r>
            <a:endParaRPr lang="it-IT" sz="1100" dirty="0"/>
          </a:p>
        </p:txBody>
      </p:sp>
      <p:sp>
        <p:nvSpPr>
          <p:cNvPr id="23" name="Cubo 22"/>
          <p:cNvSpPr/>
          <p:nvPr/>
        </p:nvSpPr>
        <p:spPr>
          <a:xfrm>
            <a:off x="10359407" y="2461668"/>
            <a:ext cx="770935" cy="290103"/>
          </a:xfrm>
          <a:prstGeom prst="cube">
            <a:avLst>
              <a:gd name="adj" fmla="val 84017"/>
            </a:avLst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CasellaDiTesto 23"/>
          <p:cNvSpPr txBox="1"/>
          <p:nvPr/>
        </p:nvSpPr>
        <p:spPr>
          <a:xfrm>
            <a:off x="11193668" y="2391275"/>
            <a:ext cx="65620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dirty="0" smtClean="0"/>
              <a:t>Piastra grande</a:t>
            </a:r>
            <a:endParaRPr lang="it-IT" sz="1100" dirty="0"/>
          </a:p>
        </p:txBody>
      </p:sp>
      <p:sp>
        <p:nvSpPr>
          <p:cNvPr id="27" name="Cubo 26"/>
          <p:cNvSpPr/>
          <p:nvPr/>
        </p:nvSpPr>
        <p:spPr>
          <a:xfrm>
            <a:off x="7172264" y="1691793"/>
            <a:ext cx="2237294" cy="583279"/>
          </a:xfrm>
          <a:prstGeom prst="cube">
            <a:avLst>
              <a:gd name="adj" fmla="val 84017"/>
            </a:avLst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3" name="Unità di visualizzazione grafica 52"/>
          <p:cNvSpPr/>
          <p:nvPr/>
        </p:nvSpPr>
        <p:spPr>
          <a:xfrm rot="16200000">
            <a:off x="8478120" y="1608511"/>
            <a:ext cx="390430" cy="335360"/>
          </a:xfrm>
          <a:prstGeom prst="flowChartDisplay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6" name="Freccia in giù 55"/>
          <p:cNvSpPr/>
          <p:nvPr/>
        </p:nvSpPr>
        <p:spPr>
          <a:xfrm>
            <a:off x="7811077" y="1584675"/>
            <a:ext cx="479834" cy="398757"/>
          </a:xfrm>
          <a:prstGeom prst="downArrow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9" name="Cubo 28"/>
          <p:cNvSpPr/>
          <p:nvPr/>
        </p:nvSpPr>
        <p:spPr>
          <a:xfrm>
            <a:off x="10240332" y="3207642"/>
            <a:ext cx="749564" cy="214400"/>
          </a:xfrm>
          <a:prstGeom prst="cube">
            <a:avLst>
              <a:gd name="adj" fmla="val 84017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0" name="CasellaDiTesto 29"/>
          <p:cNvSpPr txBox="1"/>
          <p:nvPr/>
        </p:nvSpPr>
        <p:spPr>
          <a:xfrm>
            <a:off x="11029523" y="3025450"/>
            <a:ext cx="95726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dirty="0" smtClean="0"/>
              <a:t>Campione polipropilene</a:t>
            </a:r>
            <a:endParaRPr lang="it-IT" sz="1100" dirty="0"/>
          </a:p>
        </p:txBody>
      </p:sp>
      <p:sp>
        <p:nvSpPr>
          <p:cNvPr id="31" name="Sottotitolo 2"/>
          <p:cNvSpPr>
            <a:spLocks noGrp="1"/>
          </p:cNvSpPr>
          <p:nvPr>
            <p:ph type="subTitle" idx="1"/>
          </p:nvPr>
        </p:nvSpPr>
        <p:spPr>
          <a:xfrm>
            <a:off x="241482" y="766060"/>
            <a:ext cx="11516008" cy="5966234"/>
          </a:xfrm>
        </p:spPr>
        <p:txBody>
          <a:bodyPr>
            <a:normAutofit/>
          </a:bodyPr>
          <a:lstStyle/>
          <a:p>
            <a:pPr algn="l"/>
            <a:r>
              <a:rPr lang="it-IT" sz="1600" u="sng" dirty="0" smtClean="0"/>
              <a:t>Prova 2</a:t>
            </a:r>
            <a:endParaRPr lang="it-IT" sz="1600" u="sng" dirty="0"/>
          </a:p>
          <a:p>
            <a:pPr algn="l"/>
            <a:r>
              <a:rPr lang="it-IT" sz="1600" b="1" dirty="0" smtClean="0"/>
              <a:t>Campione Polipropilene (9.8cm x 9.6cm, h=0.5 cm</a:t>
            </a:r>
            <a:r>
              <a:rPr lang="it-IT" sz="1600" b="1" dirty="0"/>
              <a:t>, </a:t>
            </a:r>
            <a:r>
              <a:rPr lang="it-IT" sz="1600" b="1" dirty="0" smtClean="0"/>
              <a:t>38.3 </a:t>
            </a:r>
            <a:r>
              <a:rPr lang="it-IT" sz="1600" b="1" dirty="0"/>
              <a:t>g</a:t>
            </a:r>
            <a:r>
              <a:rPr lang="it-IT" sz="1600" b="1" dirty="0" smtClean="0"/>
              <a:t>). </a:t>
            </a:r>
            <a:endParaRPr lang="it-IT" sz="1600" b="1" dirty="0"/>
          </a:p>
          <a:p>
            <a:pPr algn="l"/>
            <a:r>
              <a:rPr lang="it-IT" sz="1600" dirty="0" smtClean="0"/>
              <a:t>Piastra </a:t>
            </a:r>
            <a:r>
              <a:rPr lang="it-IT" sz="1600" dirty="0"/>
              <a:t>di carico = piastra grande 2 (10cm X 10cm), 624.9 g, a</a:t>
            </a:r>
            <a:r>
              <a:rPr lang="it-IT" sz="1600" b="1" dirty="0" smtClean="0"/>
              <a:t>ttaccata con </a:t>
            </a:r>
            <a:r>
              <a:rPr lang="it-IT" sz="1600" b="1" dirty="0"/>
              <a:t>biadesivo</a:t>
            </a:r>
          </a:p>
          <a:p>
            <a:pPr algn="l"/>
            <a:r>
              <a:rPr lang="it-IT" sz="1600" dirty="0" smtClean="0"/>
              <a:t>a2 </a:t>
            </a:r>
            <a:r>
              <a:rPr lang="it-IT" sz="1600" dirty="0"/>
              <a:t>= Accelerometro 352C03 (magnete).</a:t>
            </a:r>
          </a:p>
          <a:p>
            <a:pPr algn="l"/>
            <a:r>
              <a:rPr lang="it-IT" sz="1600" dirty="0"/>
              <a:t>Punta = Metallica.</a:t>
            </a:r>
          </a:p>
          <a:p>
            <a:pPr algn="l"/>
            <a:r>
              <a:rPr lang="it-IT" sz="1600" dirty="0"/>
              <a:t>Colpi vicino a2 (di lato</a:t>
            </a:r>
            <a:r>
              <a:rPr lang="it-IT" sz="1600" dirty="0" smtClean="0"/>
              <a:t>).</a:t>
            </a:r>
            <a:endParaRPr lang="it-IT" sz="1600" dirty="0"/>
          </a:p>
          <a:p>
            <a:pPr algn="l"/>
            <a:endParaRPr lang="it-IT" sz="1600" u="sng" dirty="0" smtClean="0"/>
          </a:p>
          <a:p>
            <a:pPr algn="l"/>
            <a:r>
              <a:rPr lang="it-IT" sz="1600" u="sng" dirty="0" smtClean="0"/>
              <a:t>2 ripetizioni</a:t>
            </a:r>
            <a:endParaRPr lang="it-IT" sz="1600" dirty="0"/>
          </a:p>
          <a:p>
            <a:pPr algn="l"/>
            <a:endParaRPr lang="it-IT" sz="1600" u="sng" dirty="0" smtClean="0"/>
          </a:p>
          <a:p>
            <a:pPr algn="l"/>
            <a:endParaRPr lang="it-IT" sz="1600" u="sng" dirty="0" smtClean="0"/>
          </a:p>
        </p:txBody>
      </p:sp>
    </p:spTree>
    <p:extLst>
      <p:ext uri="{BB962C8B-B14F-4D97-AF65-F5344CB8AC3E}">
        <p14:creationId xmlns:p14="http://schemas.microsoft.com/office/powerpoint/2010/main" val="62307695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0" y="1"/>
            <a:ext cx="12192000" cy="778597"/>
          </a:xfrm>
        </p:spPr>
        <p:txBody>
          <a:bodyPr anchor="t">
            <a:normAutofit/>
          </a:bodyPr>
          <a:lstStyle/>
          <a:p>
            <a:r>
              <a:rPr lang="it-IT" sz="3200" dirty="0" smtClean="0"/>
              <a:t>2019_09_23 (3/3)   </a:t>
            </a:r>
            <a:endParaRPr lang="it-IT" sz="3200" dirty="0"/>
          </a:p>
        </p:txBody>
      </p:sp>
      <p:sp>
        <p:nvSpPr>
          <p:cNvPr id="19" name="Ovale 18"/>
          <p:cNvSpPr/>
          <p:nvPr/>
        </p:nvSpPr>
        <p:spPr>
          <a:xfrm>
            <a:off x="552260" y="175240"/>
            <a:ext cx="2091351" cy="4758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smtClean="0"/>
              <a:t>Martellatore</a:t>
            </a:r>
            <a:endParaRPr lang="it-IT" dirty="0"/>
          </a:p>
        </p:txBody>
      </p:sp>
      <p:sp>
        <p:nvSpPr>
          <p:cNvPr id="31" name="Sottotitolo 2"/>
          <p:cNvSpPr>
            <a:spLocks noGrp="1"/>
          </p:cNvSpPr>
          <p:nvPr>
            <p:ph type="subTitle" idx="1"/>
          </p:nvPr>
        </p:nvSpPr>
        <p:spPr>
          <a:xfrm>
            <a:off x="241482" y="766060"/>
            <a:ext cx="11516008" cy="5966234"/>
          </a:xfrm>
        </p:spPr>
        <p:txBody>
          <a:bodyPr>
            <a:normAutofit/>
          </a:bodyPr>
          <a:lstStyle/>
          <a:p>
            <a:pPr algn="l"/>
            <a:r>
              <a:rPr lang="it-IT" sz="1600" u="sng" dirty="0" smtClean="0"/>
              <a:t>Prova 3</a:t>
            </a:r>
            <a:endParaRPr lang="it-IT" sz="1600" u="sng" dirty="0"/>
          </a:p>
          <a:p>
            <a:pPr algn="l"/>
            <a:r>
              <a:rPr lang="it-IT" sz="1600" b="1" dirty="0" err="1" smtClean="0"/>
              <a:t>Slab</a:t>
            </a:r>
            <a:r>
              <a:rPr lang="it-IT" sz="1600" b="1" dirty="0" smtClean="0"/>
              <a:t> AC</a:t>
            </a:r>
            <a:endParaRPr lang="it-IT" sz="1600" b="1" dirty="0"/>
          </a:p>
          <a:p>
            <a:pPr algn="l"/>
            <a:r>
              <a:rPr lang="it-IT" sz="1600" dirty="0"/>
              <a:t>Piastra di carico = piastra piccola (5.6 cm X 5.7 cm x 0.8 cm), 196.7 g, a</a:t>
            </a:r>
            <a:r>
              <a:rPr lang="it-IT" sz="1600" b="1" dirty="0" smtClean="0"/>
              <a:t>ttaccata </a:t>
            </a:r>
            <a:r>
              <a:rPr lang="it-IT" sz="1600" b="1" dirty="0"/>
              <a:t>con resina</a:t>
            </a:r>
          </a:p>
          <a:p>
            <a:pPr algn="l"/>
            <a:r>
              <a:rPr lang="it-IT" sz="1600" dirty="0"/>
              <a:t>a1 = Accelerometro 32163 (</a:t>
            </a:r>
            <a:r>
              <a:rPr lang="it-IT" sz="1600" dirty="0" err="1"/>
              <a:t>attak</a:t>
            </a:r>
            <a:r>
              <a:rPr lang="it-IT" sz="1600" dirty="0"/>
              <a:t>).</a:t>
            </a:r>
          </a:p>
          <a:p>
            <a:pPr algn="l"/>
            <a:r>
              <a:rPr lang="it-IT" sz="1600" dirty="0"/>
              <a:t>a2 = Accelerometro 352C03 (magnete).</a:t>
            </a:r>
          </a:p>
          <a:p>
            <a:pPr algn="l"/>
            <a:r>
              <a:rPr lang="it-IT" sz="1600" dirty="0"/>
              <a:t>Punta = Metallica.</a:t>
            </a:r>
          </a:p>
          <a:p>
            <a:pPr algn="l"/>
            <a:r>
              <a:rPr lang="it-IT" sz="1600" dirty="0"/>
              <a:t>Colpi vicino a2 (di lato).</a:t>
            </a:r>
          </a:p>
          <a:p>
            <a:pPr algn="l"/>
            <a:endParaRPr lang="it-IT" sz="1600" u="sng" dirty="0" smtClean="0"/>
          </a:p>
          <a:p>
            <a:pPr algn="l"/>
            <a:endParaRPr lang="it-IT" sz="1600" u="sng" dirty="0" smtClean="0"/>
          </a:p>
        </p:txBody>
      </p:sp>
      <p:sp>
        <p:nvSpPr>
          <p:cNvPr id="32" name="Rettangolo 31"/>
          <p:cNvSpPr/>
          <p:nvPr/>
        </p:nvSpPr>
        <p:spPr>
          <a:xfrm>
            <a:off x="10203255" y="175240"/>
            <a:ext cx="1783533" cy="2849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3" name="CasellaDiTesto 32"/>
          <p:cNvSpPr txBox="1"/>
          <p:nvPr/>
        </p:nvSpPr>
        <p:spPr>
          <a:xfrm>
            <a:off x="10186465" y="196796"/>
            <a:ext cx="11859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b="1" dirty="0" smtClean="0"/>
              <a:t>Legenda</a:t>
            </a:r>
            <a:endParaRPr lang="it-IT" sz="1100" b="1" dirty="0"/>
          </a:p>
        </p:txBody>
      </p:sp>
      <p:sp>
        <p:nvSpPr>
          <p:cNvPr id="34" name="CasellaDiTesto 33"/>
          <p:cNvSpPr txBox="1"/>
          <p:nvPr/>
        </p:nvSpPr>
        <p:spPr>
          <a:xfrm>
            <a:off x="10800859" y="733655"/>
            <a:ext cx="11859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dirty="0" smtClean="0"/>
              <a:t>Punta metallica</a:t>
            </a:r>
            <a:endParaRPr lang="it-IT" sz="1100" dirty="0"/>
          </a:p>
        </p:txBody>
      </p:sp>
      <p:sp>
        <p:nvSpPr>
          <p:cNvPr id="35" name="Freccia in giù 34"/>
          <p:cNvSpPr/>
          <p:nvPr/>
        </p:nvSpPr>
        <p:spPr>
          <a:xfrm>
            <a:off x="10284277" y="648913"/>
            <a:ext cx="479834" cy="428119"/>
          </a:xfrm>
          <a:prstGeom prst="downArrow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6" name="Unità di visualizzazione grafica 35"/>
          <p:cNvSpPr/>
          <p:nvPr/>
        </p:nvSpPr>
        <p:spPr>
          <a:xfrm rot="16200000">
            <a:off x="10342197" y="1858073"/>
            <a:ext cx="390430" cy="335360"/>
          </a:xfrm>
          <a:prstGeom prst="flowChartDisplay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7" name="CasellaDiTesto 36"/>
          <p:cNvSpPr txBox="1"/>
          <p:nvPr/>
        </p:nvSpPr>
        <p:spPr>
          <a:xfrm>
            <a:off x="10894269" y="1904413"/>
            <a:ext cx="11859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dirty="0" smtClean="0"/>
              <a:t>Accelerometro2</a:t>
            </a:r>
            <a:endParaRPr lang="it-IT" sz="1100" dirty="0"/>
          </a:p>
        </p:txBody>
      </p:sp>
      <p:sp>
        <p:nvSpPr>
          <p:cNvPr id="38" name="Cubo 37"/>
          <p:cNvSpPr/>
          <p:nvPr/>
        </p:nvSpPr>
        <p:spPr>
          <a:xfrm>
            <a:off x="5883965" y="1925374"/>
            <a:ext cx="3510557" cy="1627881"/>
          </a:xfrm>
          <a:prstGeom prst="cube">
            <a:avLst>
              <a:gd name="adj" fmla="val 84017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9" name="Cubo 38"/>
          <p:cNvSpPr/>
          <p:nvPr/>
        </p:nvSpPr>
        <p:spPr>
          <a:xfrm>
            <a:off x="10349113" y="2539954"/>
            <a:ext cx="427895" cy="146628"/>
          </a:xfrm>
          <a:prstGeom prst="cube">
            <a:avLst>
              <a:gd name="adj" fmla="val 84017"/>
            </a:avLst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0" name="CasellaDiTesto 39"/>
          <p:cNvSpPr txBox="1"/>
          <p:nvPr/>
        </p:nvSpPr>
        <p:spPr>
          <a:xfrm>
            <a:off x="10938388" y="2477705"/>
            <a:ext cx="10708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dirty="0" smtClean="0"/>
              <a:t>Piastra piccola</a:t>
            </a:r>
            <a:endParaRPr lang="it-IT" sz="1100" dirty="0"/>
          </a:p>
        </p:txBody>
      </p:sp>
      <p:sp>
        <p:nvSpPr>
          <p:cNvPr id="41" name="Cubo 40"/>
          <p:cNvSpPr/>
          <p:nvPr/>
        </p:nvSpPr>
        <p:spPr>
          <a:xfrm>
            <a:off x="7023122" y="2751341"/>
            <a:ext cx="907162" cy="273399"/>
          </a:xfrm>
          <a:prstGeom prst="cube">
            <a:avLst>
              <a:gd name="adj" fmla="val 84017"/>
            </a:avLst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2" name="Unità di visualizzazione grafica 41"/>
          <p:cNvSpPr/>
          <p:nvPr/>
        </p:nvSpPr>
        <p:spPr>
          <a:xfrm rot="16200000">
            <a:off x="7502315" y="2505918"/>
            <a:ext cx="390430" cy="335360"/>
          </a:xfrm>
          <a:prstGeom prst="flowChartDisplay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4" name="Freccia in giù 43"/>
          <p:cNvSpPr/>
          <p:nvPr/>
        </p:nvSpPr>
        <p:spPr>
          <a:xfrm>
            <a:off x="7079709" y="2436019"/>
            <a:ext cx="479834" cy="398757"/>
          </a:xfrm>
          <a:prstGeom prst="downArrow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7" name="Unità di visualizzazione grafica 46"/>
          <p:cNvSpPr/>
          <p:nvPr/>
        </p:nvSpPr>
        <p:spPr>
          <a:xfrm rot="16200000">
            <a:off x="10342197" y="1268877"/>
            <a:ext cx="390430" cy="335360"/>
          </a:xfrm>
          <a:prstGeom prst="flowChartDisplay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8" name="CasellaDiTesto 47"/>
          <p:cNvSpPr txBox="1"/>
          <p:nvPr/>
        </p:nvSpPr>
        <p:spPr>
          <a:xfrm>
            <a:off x="10865656" y="1330646"/>
            <a:ext cx="11859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dirty="0" smtClean="0"/>
              <a:t>Accelerometro1</a:t>
            </a:r>
            <a:endParaRPr lang="it-IT" sz="1100" dirty="0"/>
          </a:p>
        </p:txBody>
      </p:sp>
      <p:sp>
        <p:nvSpPr>
          <p:cNvPr id="50" name="Unità di visualizzazione grafica 49"/>
          <p:cNvSpPr/>
          <p:nvPr/>
        </p:nvSpPr>
        <p:spPr>
          <a:xfrm rot="16200000">
            <a:off x="7841569" y="2068588"/>
            <a:ext cx="390430" cy="335360"/>
          </a:xfrm>
          <a:prstGeom prst="flowChartDisplay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3071465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Disco magnetico 48"/>
          <p:cNvSpPr/>
          <p:nvPr/>
        </p:nvSpPr>
        <p:spPr>
          <a:xfrm>
            <a:off x="6429284" y="1697566"/>
            <a:ext cx="1159379" cy="261757"/>
          </a:xfrm>
          <a:prstGeom prst="flowChartMagneticDisk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0" y="1"/>
            <a:ext cx="12192000" cy="778597"/>
          </a:xfrm>
        </p:spPr>
        <p:txBody>
          <a:bodyPr anchor="t">
            <a:normAutofit/>
          </a:bodyPr>
          <a:lstStyle/>
          <a:p>
            <a:r>
              <a:rPr lang="it-IT" sz="3200" dirty="0" smtClean="0"/>
              <a:t>2019_09_24(1/2)   </a:t>
            </a:r>
            <a:endParaRPr lang="it-IT" sz="3200" dirty="0"/>
          </a:p>
        </p:txBody>
      </p:sp>
      <p:sp>
        <p:nvSpPr>
          <p:cNvPr id="19" name="Ovale 18"/>
          <p:cNvSpPr/>
          <p:nvPr/>
        </p:nvSpPr>
        <p:spPr>
          <a:xfrm>
            <a:off x="552260" y="175240"/>
            <a:ext cx="2091351" cy="4758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smtClean="0"/>
              <a:t>Martellatore</a:t>
            </a:r>
            <a:endParaRPr lang="it-IT" dirty="0"/>
          </a:p>
        </p:txBody>
      </p:sp>
      <p:sp>
        <p:nvSpPr>
          <p:cNvPr id="31" name="Sottotitolo 2"/>
          <p:cNvSpPr>
            <a:spLocks noGrp="1"/>
          </p:cNvSpPr>
          <p:nvPr>
            <p:ph type="subTitle" idx="1"/>
          </p:nvPr>
        </p:nvSpPr>
        <p:spPr>
          <a:xfrm>
            <a:off x="241482" y="766060"/>
            <a:ext cx="11516008" cy="5966234"/>
          </a:xfrm>
        </p:spPr>
        <p:txBody>
          <a:bodyPr>
            <a:normAutofit fontScale="77500" lnSpcReduction="20000"/>
          </a:bodyPr>
          <a:lstStyle/>
          <a:p>
            <a:pPr algn="l"/>
            <a:r>
              <a:rPr lang="it-IT" sz="1600" u="sng" dirty="0" smtClean="0"/>
              <a:t>Prova 1</a:t>
            </a:r>
            <a:endParaRPr lang="it-IT" sz="1600" u="sng" dirty="0"/>
          </a:p>
          <a:p>
            <a:pPr algn="l"/>
            <a:r>
              <a:rPr lang="it-IT" sz="1600" b="1" dirty="0" smtClean="0"/>
              <a:t>Campione cilindrico plastica bianca (teflon) con 5 fori </a:t>
            </a:r>
            <a:r>
              <a:rPr lang="it-IT" sz="1600" b="1" dirty="0"/>
              <a:t>(</a:t>
            </a:r>
            <a:r>
              <a:rPr lang="it-IT" sz="1600" b="1" dirty="0" smtClean="0"/>
              <a:t>Ø=10cm</a:t>
            </a:r>
            <a:r>
              <a:rPr lang="it-IT" sz="1600" b="1" dirty="0"/>
              <a:t>, </a:t>
            </a:r>
            <a:r>
              <a:rPr lang="it-IT" sz="1600" b="1" dirty="0" smtClean="0"/>
              <a:t>h=1cm</a:t>
            </a:r>
            <a:r>
              <a:rPr lang="it-IT" sz="1600" b="1" dirty="0"/>
              <a:t>, </a:t>
            </a:r>
            <a:r>
              <a:rPr lang="it-IT" sz="1600" b="1" dirty="0" smtClean="0"/>
              <a:t>70.5 </a:t>
            </a:r>
            <a:r>
              <a:rPr lang="it-IT" sz="1600" b="1" dirty="0"/>
              <a:t>g</a:t>
            </a:r>
            <a:r>
              <a:rPr lang="it-IT" sz="1600" b="1" dirty="0" smtClean="0"/>
              <a:t>).</a:t>
            </a:r>
            <a:endParaRPr lang="it-IT" sz="1600" b="1" dirty="0"/>
          </a:p>
          <a:p>
            <a:pPr algn="l"/>
            <a:r>
              <a:rPr lang="it-IT" sz="1600" dirty="0" smtClean="0"/>
              <a:t>Piastra </a:t>
            </a:r>
            <a:r>
              <a:rPr lang="it-IT" sz="1600" dirty="0"/>
              <a:t>di carico = piastra </a:t>
            </a:r>
            <a:r>
              <a:rPr lang="it-IT" sz="1600" dirty="0" smtClean="0"/>
              <a:t>circolare </a:t>
            </a:r>
            <a:r>
              <a:rPr lang="it-IT" sz="1600" dirty="0"/>
              <a:t>(Ø=10cm, </a:t>
            </a:r>
            <a:r>
              <a:rPr lang="it-IT" sz="1600" dirty="0" smtClean="0"/>
              <a:t>h=2.4cm</a:t>
            </a:r>
            <a:r>
              <a:rPr lang="it-IT" sz="1600" dirty="0"/>
              <a:t>, </a:t>
            </a:r>
            <a:r>
              <a:rPr lang="it-IT" sz="1600" dirty="0" smtClean="0"/>
              <a:t>1429.3 </a:t>
            </a:r>
            <a:r>
              <a:rPr lang="it-IT" sz="1600" dirty="0"/>
              <a:t>g</a:t>
            </a:r>
            <a:r>
              <a:rPr lang="it-IT" sz="1600" dirty="0" smtClean="0"/>
              <a:t>), attaccata </a:t>
            </a:r>
            <a:r>
              <a:rPr lang="it-IT" sz="1600" dirty="0"/>
              <a:t>con </a:t>
            </a:r>
            <a:r>
              <a:rPr lang="it-IT" sz="1600" dirty="0" smtClean="0"/>
              <a:t>biadesivo</a:t>
            </a:r>
            <a:endParaRPr lang="it-IT" sz="1600" dirty="0"/>
          </a:p>
          <a:p>
            <a:pPr algn="l"/>
            <a:r>
              <a:rPr lang="it-IT" sz="1600" dirty="0" smtClean="0"/>
              <a:t>a2 </a:t>
            </a:r>
            <a:r>
              <a:rPr lang="it-IT" sz="1600" dirty="0"/>
              <a:t>= Accelerometro 352C03 (magnete).</a:t>
            </a:r>
          </a:p>
          <a:p>
            <a:pPr algn="l"/>
            <a:r>
              <a:rPr lang="it-IT" sz="1600" dirty="0"/>
              <a:t>Punta = Metallica.</a:t>
            </a:r>
          </a:p>
          <a:p>
            <a:pPr algn="l"/>
            <a:r>
              <a:rPr lang="it-IT" sz="1600" dirty="0"/>
              <a:t>Colpi vicino a2 (di lato</a:t>
            </a:r>
            <a:r>
              <a:rPr lang="it-IT" sz="1600" dirty="0" smtClean="0"/>
              <a:t>).</a:t>
            </a:r>
          </a:p>
          <a:p>
            <a:pPr algn="l"/>
            <a:r>
              <a:rPr lang="it-IT" sz="1600" u="sng" dirty="0" smtClean="0"/>
              <a:t>2 ripetizioni.</a:t>
            </a:r>
          </a:p>
          <a:p>
            <a:pPr algn="l"/>
            <a:endParaRPr lang="it-IT" sz="1600" u="sng" dirty="0"/>
          </a:p>
          <a:p>
            <a:pPr algn="l"/>
            <a:r>
              <a:rPr lang="it-IT" sz="1600" u="sng" dirty="0"/>
              <a:t>Prova </a:t>
            </a:r>
            <a:r>
              <a:rPr lang="it-IT" sz="1600" u="sng" dirty="0" smtClean="0"/>
              <a:t>2</a:t>
            </a:r>
            <a:endParaRPr lang="it-IT" sz="1600" u="sng" dirty="0"/>
          </a:p>
          <a:p>
            <a:pPr algn="l"/>
            <a:r>
              <a:rPr lang="it-IT" sz="1600" b="1" dirty="0"/>
              <a:t>Campione cilindrico plastica </a:t>
            </a:r>
            <a:r>
              <a:rPr lang="it-IT" sz="1600" b="1" dirty="0" smtClean="0"/>
              <a:t>nera con </a:t>
            </a:r>
            <a:r>
              <a:rPr lang="it-IT" sz="1600" b="1" dirty="0"/>
              <a:t>5 fori (</a:t>
            </a:r>
            <a:r>
              <a:rPr lang="it-IT" sz="1600" b="1" dirty="0" smtClean="0"/>
              <a:t>Ø=10cm</a:t>
            </a:r>
            <a:r>
              <a:rPr lang="it-IT" sz="1600" b="1" dirty="0"/>
              <a:t>, </a:t>
            </a:r>
            <a:r>
              <a:rPr lang="it-IT" sz="1600" b="1" dirty="0" smtClean="0"/>
              <a:t>h=1.5cm</a:t>
            </a:r>
            <a:r>
              <a:rPr lang="it-IT" sz="1600" b="1" dirty="0"/>
              <a:t>, </a:t>
            </a:r>
            <a:r>
              <a:rPr lang="it-IT" sz="1600" b="1" dirty="0" smtClean="0"/>
              <a:t>106.4 </a:t>
            </a:r>
            <a:r>
              <a:rPr lang="it-IT" sz="1600" b="1" dirty="0"/>
              <a:t>g</a:t>
            </a:r>
            <a:r>
              <a:rPr lang="it-IT" sz="1600" b="1" dirty="0" smtClean="0"/>
              <a:t>).</a:t>
            </a:r>
            <a:endParaRPr lang="it-IT" sz="1600" b="1" dirty="0"/>
          </a:p>
          <a:p>
            <a:pPr algn="l"/>
            <a:r>
              <a:rPr lang="it-IT" sz="1600" dirty="0" smtClean="0"/>
              <a:t>Piastra </a:t>
            </a:r>
            <a:r>
              <a:rPr lang="it-IT" sz="1600" dirty="0"/>
              <a:t>di carico = piastra circolare (Ø=10cm, h=2.4cm, 1429.3 g), attaccata con biadesivo</a:t>
            </a:r>
          </a:p>
          <a:p>
            <a:pPr algn="l"/>
            <a:r>
              <a:rPr lang="it-IT" sz="1600" dirty="0"/>
              <a:t>a2 = Accelerometro 352C03 (magnete).</a:t>
            </a:r>
          </a:p>
          <a:p>
            <a:pPr algn="l"/>
            <a:r>
              <a:rPr lang="it-IT" sz="1600" dirty="0"/>
              <a:t>Punta = Metallica.</a:t>
            </a:r>
          </a:p>
          <a:p>
            <a:pPr algn="l"/>
            <a:r>
              <a:rPr lang="it-IT" sz="1600" dirty="0"/>
              <a:t>Colpi vicino a2 (di lato).</a:t>
            </a:r>
          </a:p>
          <a:p>
            <a:pPr algn="l"/>
            <a:r>
              <a:rPr lang="it-IT" sz="1600" u="sng" dirty="0"/>
              <a:t>2 ripetizioni</a:t>
            </a:r>
            <a:r>
              <a:rPr lang="it-IT" sz="1600" u="sng" dirty="0" smtClean="0"/>
              <a:t>.</a:t>
            </a:r>
          </a:p>
          <a:p>
            <a:pPr algn="l"/>
            <a:endParaRPr lang="it-IT" sz="1600" u="sng" dirty="0"/>
          </a:p>
          <a:p>
            <a:pPr algn="l"/>
            <a:r>
              <a:rPr lang="it-IT" sz="1600" u="sng" dirty="0"/>
              <a:t>Prova </a:t>
            </a:r>
            <a:r>
              <a:rPr lang="it-IT" sz="1600" u="sng" dirty="0" smtClean="0"/>
              <a:t>3</a:t>
            </a:r>
            <a:endParaRPr lang="it-IT" sz="1600" u="sng" dirty="0"/>
          </a:p>
          <a:p>
            <a:pPr algn="l"/>
            <a:r>
              <a:rPr lang="it-IT" sz="1600" b="1" dirty="0"/>
              <a:t>Campione Polipropilene (9.8cm x 9.6cm, h=0.5 cm, 38.3 g). </a:t>
            </a:r>
          </a:p>
          <a:p>
            <a:pPr algn="l"/>
            <a:r>
              <a:rPr lang="it-IT" sz="1600" dirty="0" smtClean="0"/>
              <a:t>Piastra </a:t>
            </a:r>
            <a:r>
              <a:rPr lang="it-IT" sz="1600" dirty="0"/>
              <a:t>di carico = piastra circolare (Ø=10cm, h=2.4cm, 1429.3 g), attaccata con biadesivo</a:t>
            </a:r>
          </a:p>
          <a:p>
            <a:pPr algn="l"/>
            <a:r>
              <a:rPr lang="it-IT" sz="1600" dirty="0"/>
              <a:t>a2 = Accelerometro 352C03 (magnete).</a:t>
            </a:r>
          </a:p>
          <a:p>
            <a:pPr algn="l"/>
            <a:r>
              <a:rPr lang="it-IT" sz="1600" dirty="0"/>
              <a:t>Punta = Metallica.</a:t>
            </a:r>
          </a:p>
          <a:p>
            <a:pPr algn="l"/>
            <a:r>
              <a:rPr lang="it-IT" sz="1600" dirty="0"/>
              <a:t>Colpi vicino a2 (di lato).</a:t>
            </a:r>
          </a:p>
          <a:p>
            <a:pPr algn="l"/>
            <a:r>
              <a:rPr lang="it-IT" sz="1600" u="sng" dirty="0"/>
              <a:t>2 ripetizioni.</a:t>
            </a:r>
          </a:p>
          <a:p>
            <a:pPr algn="l"/>
            <a:endParaRPr lang="it-IT" sz="1600" u="sng" dirty="0"/>
          </a:p>
          <a:p>
            <a:pPr algn="l"/>
            <a:endParaRPr lang="it-IT" sz="1600" u="sng" dirty="0"/>
          </a:p>
          <a:p>
            <a:pPr algn="l"/>
            <a:endParaRPr lang="it-IT" sz="1600" u="sng" dirty="0" smtClean="0"/>
          </a:p>
          <a:p>
            <a:pPr algn="l"/>
            <a:endParaRPr lang="it-IT" sz="1600" u="sng" dirty="0" smtClean="0"/>
          </a:p>
        </p:txBody>
      </p:sp>
      <p:sp>
        <p:nvSpPr>
          <p:cNvPr id="32" name="Rettangolo 31"/>
          <p:cNvSpPr/>
          <p:nvPr/>
        </p:nvSpPr>
        <p:spPr>
          <a:xfrm>
            <a:off x="10203255" y="175240"/>
            <a:ext cx="1783533" cy="2849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3" name="CasellaDiTesto 32"/>
          <p:cNvSpPr txBox="1"/>
          <p:nvPr/>
        </p:nvSpPr>
        <p:spPr>
          <a:xfrm>
            <a:off x="10186465" y="196796"/>
            <a:ext cx="11859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b="1" dirty="0" smtClean="0"/>
              <a:t>Legenda</a:t>
            </a:r>
            <a:endParaRPr lang="it-IT" sz="1100" b="1" dirty="0"/>
          </a:p>
        </p:txBody>
      </p:sp>
      <p:sp>
        <p:nvSpPr>
          <p:cNvPr id="34" name="CasellaDiTesto 33"/>
          <p:cNvSpPr txBox="1"/>
          <p:nvPr/>
        </p:nvSpPr>
        <p:spPr>
          <a:xfrm>
            <a:off x="10800859" y="733655"/>
            <a:ext cx="11859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dirty="0" smtClean="0"/>
              <a:t>Punta metallica</a:t>
            </a:r>
            <a:endParaRPr lang="it-IT" sz="1100" dirty="0"/>
          </a:p>
        </p:txBody>
      </p:sp>
      <p:sp>
        <p:nvSpPr>
          <p:cNvPr id="35" name="Freccia in giù 34"/>
          <p:cNvSpPr/>
          <p:nvPr/>
        </p:nvSpPr>
        <p:spPr>
          <a:xfrm>
            <a:off x="10284277" y="648913"/>
            <a:ext cx="479834" cy="428119"/>
          </a:xfrm>
          <a:prstGeom prst="downArrow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6" name="Unità di visualizzazione grafica 35"/>
          <p:cNvSpPr/>
          <p:nvPr/>
        </p:nvSpPr>
        <p:spPr>
          <a:xfrm rot="16200000">
            <a:off x="10401216" y="1217006"/>
            <a:ext cx="390430" cy="335360"/>
          </a:xfrm>
          <a:prstGeom prst="flowChartDisplay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7" name="CasellaDiTesto 36"/>
          <p:cNvSpPr txBox="1"/>
          <p:nvPr/>
        </p:nvSpPr>
        <p:spPr>
          <a:xfrm>
            <a:off x="10872062" y="1257197"/>
            <a:ext cx="11859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dirty="0" smtClean="0"/>
              <a:t>Accelerometro2</a:t>
            </a:r>
            <a:endParaRPr lang="it-IT" sz="1100" dirty="0"/>
          </a:p>
        </p:txBody>
      </p:sp>
      <p:sp>
        <p:nvSpPr>
          <p:cNvPr id="40" name="CasellaDiTesto 39"/>
          <p:cNvSpPr txBox="1"/>
          <p:nvPr/>
        </p:nvSpPr>
        <p:spPr>
          <a:xfrm>
            <a:off x="10834198" y="1787184"/>
            <a:ext cx="11209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dirty="0" smtClean="0"/>
              <a:t>Piastra circolare</a:t>
            </a:r>
            <a:endParaRPr lang="it-IT" sz="1100" dirty="0"/>
          </a:p>
        </p:txBody>
      </p:sp>
      <p:grpSp>
        <p:nvGrpSpPr>
          <p:cNvPr id="4" name="Gruppo 3"/>
          <p:cNvGrpSpPr/>
          <p:nvPr/>
        </p:nvGrpSpPr>
        <p:grpSpPr>
          <a:xfrm>
            <a:off x="6429285" y="1213205"/>
            <a:ext cx="1159379" cy="517504"/>
            <a:chOff x="3717421" y="3033286"/>
            <a:chExt cx="743484" cy="442506"/>
          </a:xfrm>
        </p:grpSpPr>
        <p:sp>
          <p:nvSpPr>
            <p:cNvPr id="25" name="Disco magnetico 24"/>
            <p:cNvSpPr/>
            <p:nvPr/>
          </p:nvSpPr>
          <p:spPr>
            <a:xfrm>
              <a:off x="3717421" y="3287313"/>
              <a:ext cx="743484" cy="188479"/>
            </a:xfrm>
            <a:prstGeom prst="flowChartMagneticDisk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4" name="Disco magnetico 23"/>
            <p:cNvSpPr/>
            <p:nvPr/>
          </p:nvSpPr>
          <p:spPr>
            <a:xfrm>
              <a:off x="3717421" y="3160669"/>
              <a:ext cx="743484" cy="188479"/>
            </a:xfrm>
            <a:prstGeom prst="flowChartMagneticDisk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" name="Disco magnetico 2"/>
            <p:cNvSpPr/>
            <p:nvPr/>
          </p:nvSpPr>
          <p:spPr>
            <a:xfrm>
              <a:off x="3717421" y="3033286"/>
              <a:ext cx="743484" cy="188479"/>
            </a:xfrm>
            <a:prstGeom prst="flowChartMagneticDisk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30" name="Gruppo 29"/>
          <p:cNvGrpSpPr/>
          <p:nvPr/>
        </p:nvGrpSpPr>
        <p:grpSpPr>
          <a:xfrm>
            <a:off x="10357620" y="1799134"/>
            <a:ext cx="428714" cy="279044"/>
            <a:chOff x="3717421" y="3033286"/>
            <a:chExt cx="743484" cy="442506"/>
          </a:xfrm>
        </p:grpSpPr>
        <p:sp>
          <p:nvSpPr>
            <p:cNvPr id="43" name="Disco magnetico 42"/>
            <p:cNvSpPr/>
            <p:nvPr/>
          </p:nvSpPr>
          <p:spPr>
            <a:xfrm>
              <a:off x="3717421" y="3287313"/>
              <a:ext cx="743484" cy="188479"/>
            </a:xfrm>
            <a:prstGeom prst="flowChartMagneticDisk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45" name="Disco magnetico 44"/>
            <p:cNvSpPr/>
            <p:nvPr/>
          </p:nvSpPr>
          <p:spPr>
            <a:xfrm>
              <a:off x="3717421" y="3160669"/>
              <a:ext cx="743484" cy="188479"/>
            </a:xfrm>
            <a:prstGeom prst="flowChartMagneticDisk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46" name="Disco magnetico 45"/>
            <p:cNvSpPr/>
            <p:nvPr/>
          </p:nvSpPr>
          <p:spPr>
            <a:xfrm>
              <a:off x="3717421" y="3033286"/>
              <a:ext cx="743484" cy="188479"/>
            </a:xfrm>
            <a:prstGeom prst="flowChartMagneticDisk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42" name="Unità di visualizzazione grafica 41"/>
          <p:cNvSpPr/>
          <p:nvPr/>
        </p:nvSpPr>
        <p:spPr>
          <a:xfrm rot="16200000">
            <a:off x="7160695" y="872727"/>
            <a:ext cx="390430" cy="335360"/>
          </a:xfrm>
          <a:prstGeom prst="flowChartDisplay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4" name="Freccia in giù 43"/>
          <p:cNvSpPr/>
          <p:nvPr/>
        </p:nvSpPr>
        <p:spPr>
          <a:xfrm>
            <a:off x="6580990" y="852200"/>
            <a:ext cx="479834" cy="398757"/>
          </a:xfrm>
          <a:prstGeom prst="downArrow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1" name="Disco magnetico 50"/>
          <p:cNvSpPr/>
          <p:nvPr/>
        </p:nvSpPr>
        <p:spPr>
          <a:xfrm>
            <a:off x="6429283" y="3709777"/>
            <a:ext cx="1159379" cy="220423"/>
          </a:xfrm>
          <a:prstGeom prst="flowChartMagneticDisk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52" name="Gruppo 51"/>
          <p:cNvGrpSpPr/>
          <p:nvPr/>
        </p:nvGrpSpPr>
        <p:grpSpPr>
          <a:xfrm>
            <a:off x="6429284" y="3225416"/>
            <a:ext cx="1159379" cy="517504"/>
            <a:chOff x="3717421" y="3033286"/>
            <a:chExt cx="743484" cy="442506"/>
          </a:xfrm>
        </p:grpSpPr>
        <p:sp>
          <p:nvSpPr>
            <p:cNvPr id="53" name="Disco magnetico 52"/>
            <p:cNvSpPr/>
            <p:nvPr/>
          </p:nvSpPr>
          <p:spPr>
            <a:xfrm>
              <a:off x="3717421" y="3287313"/>
              <a:ext cx="743484" cy="188479"/>
            </a:xfrm>
            <a:prstGeom prst="flowChartMagneticDisk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54" name="Disco magnetico 53"/>
            <p:cNvSpPr/>
            <p:nvPr/>
          </p:nvSpPr>
          <p:spPr>
            <a:xfrm>
              <a:off x="3717421" y="3160669"/>
              <a:ext cx="743484" cy="188479"/>
            </a:xfrm>
            <a:prstGeom prst="flowChartMagneticDisk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55" name="Disco magnetico 54"/>
            <p:cNvSpPr/>
            <p:nvPr/>
          </p:nvSpPr>
          <p:spPr>
            <a:xfrm>
              <a:off x="3717421" y="3033286"/>
              <a:ext cx="743484" cy="188479"/>
            </a:xfrm>
            <a:prstGeom prst="flowChartMagneticDisk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56" name="Unità di visualizzazione grafica 55"/>
          <p:cNvSpPr/>
          <p:nvPr/>
        </p:nvSpPr>
        <p:spPr>
          <a:xfrm rot="16200000">
            <a:off x="7160694" y="2884938"/>
            <a:ext cx="390430" cy="335360"/>
          </a:xfrm>
          <a:prstGeom prst="flowChartDisplay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7" name="Freccia in giù 56"/>
          <p:cNvSpPr/>
          <p:nvPr/>
        </p:nvSpPr>
        <p:spPr>
          <a:xfrm>
            <a:off x="6580989" y="2864411"/>
            <a:ext cx="479834" cy="398757"/>
          </a:xfrm>
          <a:prstGeom prst="downArrow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8" name="Cubo 57"/>
          <p:cNvSpPr/>
          <p:nvPr/>
        </p:nvSpPr>
        <p:spPr>
          <a:xfrm>
            <a:off x="6093151" y="5748589"/>
            <a:ext cx="1674976" cy="475833"/>
          </a:xfrm>
          <a:prstGeom prst="cube">
            <a:avLst>
              <a:gd name="adj" fmla="val 84017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59" name="Gruppo 58"/>
          <p:cNvGrpSpPr/>
          <p:nvPr/>
        </p:nvGrpSpPr>
        <p:grpSpPr>
          <a:xfrm>
            <a:off x="6333856" y="5495761"/>
            <a:ext cx="1159379" cy="517504"/>
            <a:chOff x="3717421" y="3033286"/>
            <a:chExt cx="743484" cy="442506"/>
          </a:xfrm>
        </p:grpSpPr>
        <p:sp>
          <p:nvSpPr>
            <p:cNvPr id="60" name="Disco magnetico 59"/>
            <p:cNvSpPr/>
            <p:nvPr/>
          </p:nvSpPr>
          <p:spPr>
            <a:xfrm>
              <a:off x="3717421" y="3287313"/>
              <a:ext cx="743484" cy="188479"/>
            </a:xfrm>
            <a:prstGeom prst="flowChartMagneticDisk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61" name="Disco magnetico 60"/>
            <p:cNvSpPr/>
            <p:nvPr/>
          </p:nvSpPr>
          <p:spPr>
            <a:xfrm>
              <a:off x="3717421" y="3160669"/>
              <a:ext cx="743484" cy="188479"/>
            </a:xfrm>
            <a:prstGeom prst="flowChartMagneticDisk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62" name="Disco magnetico 61"/>
            <p:cNvSpPr/>
            <p:nvPr/>
          </p:nvSpPr>
          <p:spPr>
            <a:xfrm>
              <a:off x="3717421" y="3033286"/>
              <a:ext cx="743484" cy="188479"/>
            </a:xfrm>
            <a:prstGeom prst="flowChartMagneticDisk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63" name="Unità di visualizzazione grafica 62"/>
          <p:cNvSpPr/>
          <p:nvPr/>
        </p:nvSpPr>
        <p:spPr>
          <a:xfrm rot="16200000">
            <a:off x="7065266" y="5155283"/>
            <a:ext cx="390430" cy="335360"/>
          </a:xfrm>
          <a:prstGeom prst="flowChartDisplay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4" name="Freccia in giù 63"/>
          <p:cNvSpPr/>
          <p:nvPr/>
        </p:nvSpPr>
        <p:spPr>
          <a:xfrm>
            <a:off x="6485561" y="5134756"/>
            <a:ext cx="479834" cy="398757"/>
          </a:xfrm>
          <a:prstGeom prst="downArrow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56691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Disco magnetico 38"/>
          <p:cNvSpPr/>
          <p:nvPr/>
        </p:nvSpPr>
        <p:spPr>
          <a:xfrm>
            <a:off x="7760835" y="4859942"/>
            <a:ext cx="1159379" cy="314566"/>
          </a:xfrm>
          <a:prstGeom prst="flowChartMagneticDisk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1" name="Disco magnetico 40"/>
          <p:cNvSpPr/>
          <p:nvPr/>
        </p:nvSpPr>
        <p:spPr>
          <a:xfrm>
            <a:off x="7755265" y="4637511"/>
            <a:ext cx="1159379" cy="318152"/>
          </a:xfrm>
          <a:prstGeom prst="flowChartMagneticDisk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8" name="Disco magnetico 37"/>
          <p:cNvSpPr/>
          <p:nvPr/>
        </p:nvSpPr>
        <p:spPr>
          <a:xfrm>
            <a:off x="7723299" y="1827683"/>
            <a:ext cx="1234452" cy="735621"/>
          </a:xfrm>
          <a:prstGeom prst="flowChartMagneticDisk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0" y="1"/>
            <a:ext cx="12192000" cy="778597"/>
          </a:xfrm>
        </p:spPr>
        <p:txBody>
          <a:bodyPr anchor="t">
            <a:normAutofit/>
          </a:bodyPr>
          <a:lstStyle/>
          <a:p>
            <a:r>
              <a:rPr lang="it-IT" sz="3200" dirty="0" smtClean="0"/>
              <a:t>2019_09_24(2/2)   </a:t>
            </a:r>
            <a:endParaRPr lang="it-IT" sz="3200" dirty="0"/>
          </a:p>
        </p:txBody>
      </p:sp>
      <p:sp>
        <p:nvSpPr>
          <p:cNvPr id="19" name="Ovale 18"/>
          <p:cNvSpPr/>
          <p:nvPr/>
        </p:nvSpPr>
        <p:spPr>
          <a:xfrm>
            <a:off x="552260" y="175240"/>
            <a:ext cx="2091351" cy="4758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smtClean="0"/>
              <a:t>Martellatore</a:t>
            </a:r>
            <a:endParaRPr lang="it-IT" dirty="0"/>
          </a:p>
        </p:txBody>
      </p:sp>
      <p:sp>
        <p:nvSpPr>
          <p:cNvPr id="31" name="Sottotitolo 2"/>
          <p:cNvSpPr>
            <a:spLocks noGrp="1"/>
          </p:cNvSpPr>
          <p:nvPr>
            <p:ph type="subTitle" idx="1"/>
          </p:nvPr>
        </p:nvSpPr>
        <p:spPr>
          <a:xfrm>
            <a:off x="241482" y="766060"/>
            <a:ext cx="11516008" cy="5966234"/>
          </a:xfrm>
        </p:spPr>
        <p:txBody>
          <a:bodyPr>
            <a:normAutofit/>
          </a:bodyPr>
          <a:lstStyle/>
          <a:p>
            <a:pPr algn="l"/>
            <a:r>
              <a:rPr lang="it-IT" sz="1600" u="sng" dirty="0" smtClean="0"/>
              <a:t>Prova 4</a:t>
            </a:r>
            <a:endParaRPr lang="it-IT" sz="1600" u="sng" dirty="0"/>
          </a:p>
          <a:p>
            <a:pPr algn="l"/>
            <a:r>
              <a:rPr lang="it-IT" sz="1600" b="1" dirty="0"/>
              <a:t>Campione 3 (Ø=10 cm, h= 3.9 cm, 612.8 g). </a:t>
            </a:r>
          </a:p>
          <a:p>
            <a:pPr algn="l"/>
            <a:r>
              <a:rPr lang="it-IT" sz="1600" dirty="0" smtClean="0"/>
              <a:t>Piastra </a:t>
            </a:r>
            <a:r>
              <a:rPr lang="it-IT" sz="1600" dirty="0"/>
              <a:t>di carico = piastra </a:t>
            </a:r>
            <a:r>
              <a:rPr lang="it-IT" sz="1600" dirty="0" smtClean="0"/>
              <a:t>cilindrica </a:t>
            </a:r>
            <a:r>
              <a:rPr lang="it-IT" sz="1600" dirty="0"/>
              <a:t>(Ø=10cm, h=2.4cm, 1429.3 g), attaccata con </a:t>
            </a:r>
            <a:r>
              <a:rPr lang="it-IT" sz="1600" dirty="0" smtClean="0"/>
              <a:t>biadesivo</a:t>
            </a:r>
            <a:endParaRPr lang="it-IT" sz="1600" dirty="0"/>
          </a:p>
          <a:p>
            <a:pPr algn="l"/>
            <a:r>
              <a:rPr lang="it-IT" sz="1600" dirty="0" smtClean="0"/>
              <a:t>a2 </a:t>
            </a:r>
            <a:r>
              <a:rPr lang="it-IT" sz="1600" dirty="0"/>
              <a:t>= Accelerometro 352C03 (magnete).</a:t>
            </a:r>
          </a:p>
          <a:p>
            <a:pPr algn="l"/>
            <a:r>
              <a:rPr lang="it-IT" sz="1600" dirty="0"/>
              <a:t>Punta = Metallica.</a:t>
            </a:r>
          </a:p>
          <a:p>
            <a:pPr algn="l"/>
            <a:r>
              <a:rPr lang="it-IT" sz="1600" dirty="0"/>
              <a:t>Colpi vicino a2 (di lato</a:t>
            </a:r>
            <a:r>
              <a:rPr lang="it-IT" sz="1600" dirty="0" smtClean="0"/>
              <a:t>).</a:t>
            </a:r>
          </a:p>
          <a:p>
            <a:pPr algn="l"/>
            <a:r>
              <a:rPr lang="it-IT" sz="1600" u="sng" dirty="0" smtClean="0"/>
              <a:t>2 ripetizioni.</a:t>
            </a:r>
          </a:p>
          <a:p>
            <a:pPr algn="l"/>
            <a:endParaRPr lang="it-IT" sz="1600" u="sng" dirty="0"/>
          </a:p>
          <a:p>
            <a:pPr algn="l"/>
            <a:r>
              <a:rPr lang="it-IT" sz="1600" u="sng" dirty="0"/>
              <a:t>Prova </a:t>
            </a:r>
            <a:r>
              <a:rPr lang="it-IT" sz="1600" u="sng" dirty="0" smtClean="0"/>
              <a:t>5</a:t>
            </a:r>
            <a:endParaRPr lang="it-IT" sz="1600" u="sng" dirty="0"/>
          </a:p>
          <a:p>
            <a:pPr algn="l"/>
            <a:r>
              <a:rPr lang="it-IT" sz="1600" b="1" dirty="0" smtClean="0"/>
              <a:t>Campioni in serie = cilindrico </a:t>
            </a:r>
            <a:r>
              <a:rPr lang="it-IT" sz="1600" b="1" dirty="0"/>
              <a:t>plastica nera con 5 fori (Ø=10cm, h=1.5cm, 106.4 g</a:t>
            </a:r>
            <a:r>
              <a:rPr lang="it-IT" sz="1600" b="1" dirty="0" smtClean="0"/>
              <a:t>) +</a:t>
            </a:r>
            <a:endParaRPr lang="it-IT" sz="1600" b="1" dirty="0"/>
          </a:p>
          <a:p>
            <a:pPr algn="l"/>
            <a:r>
              <a:rPr lang="it-IT" sz="1600" b="1" dirty="0" smtClean="0"/>
              <a:t>plastica </a:t>
            </a:r>
            <a:r>
              <a:rPr lang="it-IT" sz="1600" b="1" dirty="0"/>
              <a:t>bianca (teflon) con 5 fori (Ø=10cm, h=1cm, 70.5 g).</a:t>
            </a:r>
          </a:p>
          <a:p>
            <a:pPr algn="l"/>
            <a:r>
              <a:rPr lang="it-IT" sz="1600" dirty="0" smtClean="0"/>
              <a:t>Piastra </a:t>
            </a:r>
            <a:r>
              <a:rPr lang="it-IT" sz="1600" dirty="0"/>
              <a:t>di carico = piastra cilindrica (Ø=10cm, h=2.4cm, 1429.3 g), attaccata con biadesivo</a:t>
            </a:r>
          </a:p>
          <a:p>
            <a:pPr algn="l"/>
            <a:r>
              <a:rPr lang="it-IT" sz="1600" dirty="0"/>
              <a:t>a2 = Accelerometro 352C03 (magnete).</a:t>
            </a:r>
          </a:p>
          <a:p>
            <a:pPr algn="l"/>
            <a:r>
              <a:rPr lang="it-IT" sz="1600" dirty="0"/>
              <a:t>Punta = Metallica.</a:t>
            </a:r>
          </a:p>
          <a:p>
            <a:pPr algn="l"/>
            <a:r>
              <a:rPr lang="it-IT" sz="1600" dirty="0"/>
              <a:t>Colpi vicino a2 (di lato).</a:t>
            </a:r>
          </a:p>
          <a:p>
            <a:pPr algn="l"/>
            <a:r>
              <a:rPr lang="it-IT" sz="1600" u="sng" dirty="0"/>
              <a:t>2 ripetizioni</a:t>
            </a:r>
            <a:r>
              <a:rPr lang="it-IT" sz="1600" u="sng" dirty="0" smtClean="0"/>
              <a:t>.</a:t>
            </a:r>
          </a:p>
          <a:p>
            <a:pPr algn="l"/>
            <a:endParaRPr lang="it-IT" sz="1600" u="sng" dirty="0"/>
          </a:p>
          <a:p>
            <a:pPr algn="l"/>
            <a:endParaRPr lang="it-IT" sz="1600" u="sng" dirty="0"/>
          </a:p>
          <a:p>
            <a:pPr algn="l"/>
            <a:endParaRPr lang="it-IT" sz="1600" u="sng" dirty="0"/>
          </a:p>
          <a:p>
            <a:pPr algn="l"/>
            <a:endParaRPr lang="it-IT" sz="1600" u="sng" dirty="0" smtClean="0"/>
          </a:p>
          <a:p>
            <a:pPr algn="l"/>
            <a:endParaRPr lang="it-IT" sz="1600" u="sng" dirty="0" smtClean="0"/>
          </a:p>
        </p:txBody>
      </p:sp>
      <p:sp>
        <p:nvSpPr>
          <p:cNvPr id="32" name="Rettangolo 31"/>
          <p:cNvSpPr/>
          <p:nvPr/>
        </p:nvSpPr>
        <p:spPr>
          <a:xfrm>
            <a:off x="10203255" y="175240"/>
            <a:ext cx="1783533" cy="2849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3" name="CasellaDiTesto 32"/>
          <p:cNvSpPr txBox="1"/>
          <p:nvPr/>
        </p:nvSpPr>
        <p:spPr>
          <a:xfrm>
            <a:off x="10186465" y="196796"/>
            <a:ext cx="11859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b="1" dirty="0" smtClean="0"/>
              <a:t>Legenda</a:t>
            </a:r>
            <a:endParaRPr lang="it-IT" sz="1100" b="1" dirty="0"/>
          </a:p>
        </p:txBody>
      </p:sp>
      <p:sp>
        <p:nvSpPr>
          <p:cNvPr id="34" name="CasellaDiTesto 33"/>
          <p:cNvSpPr txBox="1"/>
          <p:nvPr/>
        </p:nvSpPr>
        <p:spPr>
          <a:xfrm>
            <a:off x="10800859" y="733655"/>
            <a:ext cx="11859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dirty="0" smtClean="0"/>
              <a:t>Punta metallica</a:t>
            </a:r>
            <a:endParaRPr lang="it-IT" sz="1100" dirty="0"/>
          </a:p>
        </p:txBody>
      </p:sp>
      <p:sp>
        <p:nvSpPr>
          <p:cNvPr id="35" name="Freccia in giù 34"/>
          <p:cNvSpPr/>
          <p:nvPr/>
        </p:nvSpPr>
        <p:spPr>
          <a:xfrm>
            <a:off x="10284277" y="648913"/>
            <a:ext cx="479834" cy="428119"/>
          </a:xfrm>
          <a:prstGeom prst="downArrow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6" name="Unità di visualizzazione grafica 35"/>
          <p:cNvSpPr/>
          <p:nvPr/>
        </p:nvSpPr>
        <p:spPr>
          <a:xfrm rot="16200000">
            <a:off x="10401216" y="1217006"/>
            <a:ext cx="390430" cy="335360"/>
          </a:xfrm>
          <a:prstGeom prst="flowChartDisplay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7" name="CasellaDiTesto 36"/>
          <p:cNvSpPr txBox="1"/>
          <p:nvPr/>
        </p:nvSpPr>
        <p:spPr>
          <a:xfrm>
            <a:off x="10872062" y="1257197"/>
            <a:ext cx="11859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dirty="0" smtClean="0"/>
              <a:t>Accelerometro2</a:t>
            </a:r>
            <a:endParaRPr lang="it-IT" sz="1100" dirty="0"/>
          </a:p>
        </p:txBody>
      </p:sp>
      <p:sp>
        <p:nvSpPr>
          <p:cNvPr id="40" name="CasellaDiTesto 39"/>
          <p:cNvSpPr txBox="1"/>
          <p:nvPr/>
        </p:nvSpPr>
        <p:spPr>
          <a:xfrm>
            <a:off x="10834198" y="1787184"/>
            <a:ext cx="11209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dirty="0" smtClean="0"/>
              <a:t>Piastra circolare</a:t>
            </a:r>
            <a:endParaRPr lang="it-IT" sz="1100" dirty="0"/>
          </a:p>
        </p:txBody>
      </p:sp>
      <p:grpSp>
        <p:nvGrpSpPr>
          <p:cNvPr id="4" name="Gruppo 3"/>
          <p:cNvGrpSpPr/>
          <p:nvPr/>
        </p:nvGrpSpPr>
        <p:grpSpPr>
          <a:xfrm>
            <a:off x="7753883" y="1454221"/>
            <a:ext cx="1159379" cy="517504"/>
            <a:chOff x="3717421" y="3033286"/>
            <a:chExt cx="743484" cy="442506"/>
          </a:xfrm>
        </p:grpSpPr>
        <p:sp>
          <p:nvSpPr>
            <p:cNvPr id="25" name="Disco magnetico 24"/>
            <p:cNvSpPr/>
            <p:nvPr/>
          </p:nvSpPr>
          <p:spPr>
            <a:xfrm>
              <a:off x="3717421" y="3287313"/>
              <a:ext cx="743484" cy="188479"/>
            </a:xfrm>
            <a:prstGeom prst="flowChartMagneticDisk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4" name="Disco magnetico 23"/>
            <p:cNvSpPr/>
            <p:nvPr/>
          </p:nvSpPr>
          <p:spPr>
            <a:xfrm>
              <a:off x="3717421" y="3160669"/>
              <a:ext cx="743484" cy="188479"/>
            </a:xfrm>
            <a:prstGeom prst="flowChartMagneticDisk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" name="Disco magnetico 2"/>
            <p:cNvSpPr/>
            <p:nvPr/>
          </p:nvSpPr>
          <p:spPr>
            <a:xfrm>
              <a:off x="3717421" y="3033286"/>
              <a:ext cx="743484" cy="188479"/>
            </a:xfrm>
            <a:prstGeom prst="flowChartMagneticDisk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30" name="Gruppo 29"/>
          <p:cNvGrpSpPr/>
          <p:nvPr/>
        </p:nvGrpSpPr>
        <p:grpSpPr>
          <a:xfrm>
            <a:off x="10357620" y="1799134"/>
            <a:ext cx="428714" cy="279044"/>
            <a:chOff x="3717421" y="3033286"/>
            <a:chExt cx="743484" cy="442506"/>
          </a:xfrm>
        </p:grpSpPr>
        <p:sp>
          <p:nvSpPr>
            <p:cNvPr id="43" name="Disco magnetico 42"/>
            <p:cNvSpPr/>
            <p:nvPr/>
          </p:nvSpPr>
          <p:spPr>
            <a:xfrm>
              <a:off x="3717421" y="3287313"/>
              <a:ext cx="743484" cy="188479"/>
            </a:xfrm>
            <a:prstGeom prst="flowChartMagneticDisk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45" name="Disco magnetico 44"/>
            <p:cNvSpPr/>
            <p:nvPr/>
          </p:nvSpPr>
          <p:spPr>
            <a:xfrm>
              <a:off x="3717421" y="3160669"/>
              <a:ext cx="743484" cy="188479"/>
            </a:xfrm>
            <a:prstGeom prst="flowChartMagneticDisk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46" name="Disco magnetico 45"/>
            <p:cNvSpPr/>
            <p:nvPr/>
          </p:nvSpPr>
          <p:spPr>
            <a:xfrm>
              <a:off x="3717421" y="3033286"/>
              <a:ext cx="743484" cy="188479"/>
            </a:xfrm>
            <a:prstGeom prst="flowChartMagneticDisk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42" name="Unità di visualizzazione grafica 41"/>
          <p:cNvSpPr/>
          <p:nvPr/>
        </p:nvSpPr>
        <p:spPr>
          <a:xfrm rot="16200000">
            <a:off x="8485293" y="1113743"/>
            <a:ext cx="390430" cy="335360"/>
          </a:xfrm>
          <a:prstGeom prst="flowChartDisplay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4" name="Freccia in giù 43"/>
          <p:cNvSpPr/>
          <p:nvPr/>
        </p:nvSpPr>
        <p:spPr>
          <a:xfrm>
            <a:off x="7905588" y="1093216"/>
            <a:ext cx="479834" cy="398757"/>
          </a:xfrm>
          <a:prstGeom prst="downArrow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52" name="Gruppo 51"/>
          <p:cNvGrpSpPr/>
          <p:nvPr/>
        </p:nvGrpSpPr>
        <p:grpSpPr>
          <a:xfrm>
            <a:off x="7753883" y="4167187"/>
            <a:ext cx="1159379" cy="517504"/>
            <a:chOff x="3717421" y="3033286"/>
            <a:chExt cx="743484" cy="442506"/>
          </a:xfrm>
        </p:grpSpPr>
        <p:sp>
          <p:nvSpPr>
            <p:cNvPr id="53" name="Disco magnetico 52"/>
            <p:cNvSpPr/>
            <p:nvPr/>
          </p:nvSpPr>
          <p:spPr>
            <a:xfrm>
              <a:off x="3717421" y="3287313"/>
              <a:ext cx="743484" cy="188479"/>
            </a:xfrm>
            <a:prstGeom prst="flowChartMagneticDisk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54" name="Disco magnetico 53"/>
            <p:cNvSpPr/>
            <p:nvPr/>
          </p:nvSpPr>
          <p:spPr>
            <a:xfrm>
              <a:off x="3717421" y="3160669"/>
              <a:ext cx="743484" cy="188479"/>
            </a:xfrm>
            <a:prstGeom prst="flowChartMagneticDisk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55" name="Disco magnetico 54"/>
            <p:cNvSpPr/>
            <p:nvPr/>
          </p:nvSpPr>
          <p:spPr>
            <a:xfrm>
              <a:off x="3717421" y="3033286"/>
              <a:ext cx="743484" cy="188479"/>
            </a:xfrm>
            <a:prstGeom prst="flowChartMagneticDisk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56" name="Unità di visualizzazione grafica 55"/>
          <p:cNvSpPr/>
          <p:nvPr/>
        </p:nvSpPr>
        <p:spPr>
          <a:xfrm rot="16200000">
            <a:off x="8485293" y="3826709"/>
            <a:ext cx="390430" cy="335360"/>
          </a:xfrm>
          <a:prstGeom prst="flowChartDisplay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7" name="Freccia in giù 56"/>
          <p:cNvSpPr/>
          <p:nvPr/>
        </p:nvSpPr>
        <p:spPr>
          <a:xfrm>
            <a:off x="7905588" y="3806182"/>
            <a:ext cx="479834" cy="398757"/>
          </a:xfrm>
          <a:prstGeom prst="downArrow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5818364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Cubo 40"/>
          <p:cNvSpPr/>
          <p:nvPr/>
        </p:nvSpPr>
        <p:spPr>
          <a:xfrm>
            <a:off x="5721488" y="2301399"/>
            <a:ext cx="1674976" cy="475833"/>
          </a:xfrm>
          <a:prstGeom prst="cube">
            <a:avLst>
              <a:gd name="adj" fmla="val 84017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1" name="Sottotitolo 2"/>
          <p:cNvSpPr>
            <a:spLocks noGrp="1"/>
          </p:cNvSpPr>
          <p:nvPr>
            <p:ph type="subTitle" idx="1"/>
          </p:nvPr>
        </p:nvSpPr>
        <p:spPr>
          <a:xfrm>
            <a:off x="241482" y="766060"/>
            <a:ext cx="11516008" cy="5966234"/>
          </a:xfrm>
        </p:spPr>
        <p:txBody>
          <a:bodyPr>
            <a:normAutofit fontScale="62500" lnSpcReduction="20000"/>
          </a:bodyPr>
          <a:lstStyle/>
          <a:p>
            <a:pPr algn="l"/>
            <a:r>
              <a:rPr lang="it-IT" sz="1600" u="sng" dirty="0" smtClean="0"/>
              <a:t>Prova 1</a:t>
            </a:r>
            <a:endParaRPr lang="it-IT" sz="1600" u="sng" dirty="0"/>
          </a:p>
          <a:p>
            <a:pPr algn="l"/>
            <a:r>
              <a:rPr lang="it-IT" sz="1600" b="1" dirty="0"/>
              <a:t>Campione Polipropilene (9.8cm x 9.6cm, h=0.5 cm, 38.3 g). </a:t>
            </a:r>
          </a:p>
          <a:p>
            <a:pPr algn="l"/>
            <a:r>
              <a:rPr lang="it-IT" sz="1600" dirty="0" smtClean="0"/>
              <a:t>Piastra </a:t>
            </a:r>
            <a:r>
              <a:rPr lang="it-IT" sz="1600" dirty="0"/>
              <a:t>di carico = piastra </a:t>
            </a:r>
            <a:r>
              <a:rPr lang="it-IT" sz="1600" dirty="0" smtClean="0"/>
              <a:t>circolare </a:t>
            </a:r>
            <a:r>
              <a:rPr lang="it-IT" sz="1600" dirty="0"/>
              <a:t>(Ø=10cm, h=2.4cm, 1429.3 g), </a:t>
            </a:r>
            <a:r>
              <a:rPr lang="it-IT" sz="1600" b="1" dirty="0"/>
              <a:t>attaccata con </a:t>
            </a:r>
            <a:r>
              <a:rPr lang="it-IT" sz="1600" b="1" dirty="0" smtClean="0"/>
              <a:t>biadesivo</a:t>
            </a:r>
            <a:endParaRPr lang="it-IT" sz="1600" b="1" dirty="0"/>
          </a:p>
          <a:p>
            <a:pPr algn="l"/>
            <a:r>
              <a:rPr lang="it-IT" sz="1600" dirty="0" smtClean="0"/>
              <a:t>a2 </a:t>
            </a:r>
            <a:r>
              <a:rPr lang="it-IT" sz="1600" dirty="0"/>
              <a:t>= Accelerometro 352C03 (magnete).</a:t>
            </a:r>
          </a:p>
          <a:p>
            <a:pPr algn="l"/>
            <a:r>
              <a:rPr lang="it-IT" sz="1600" dirty="0"/>
              <a:t>Punta = Metallica.</a:t>
            </a:r>
          </a:p>
          <a:p>
            <a:pPr algn="l"/>
            <a:r>
              <a:rPr lang="it-IT" sz="1600" dirty="0"/>
              <a:t>Colpi vicino a2 (di lato</a:t>
            </a:r>
            <a:r>
              <a:rPr lang="it-IT" sz="1600" dirty="0" smtClean="0"/>
              <a:t>).</a:t>
            </a:r>
          </a:p>
          <a:p>
            <a:pPr algn="l"/>
            <a:r>
              <a:rPr lang="it-IT" sz="1600" u="sng" dirty="0" smtClean="0"/>
              <a:t>3 ripetizioni.</a:t>
            </a:r>
          </a:p>
          <a:p>
            <a:pPr algn="l"/>
            <a:endParaRPr lang="it-IT" sz="1600" u="sng" dirty="0"/>
          </a:p>
          <a:p>
            <a:pPr algn="l"/>
            <a:r>
              <a:rPr lang="it-IT" sz="1600" u="sng" dirty="0"/>
              <a:t>Prova </a:t>
            </a:r>
            <a:r>
              <a:rPr lang="it-IT" sz="1600" u="sng" dirty="0" smtClean="0"/>
              <a:t>2</a:t>
            </a:r>
            <a:endParaRPr lang="it-IT" sz="1600" u="sng" dirty="0"/>
          </a:p>
          <a:p>
            <a:pPr algn="l"/>
            <a:r>
              <a:rPr lang="it-IT" sz="1600" b="1" dirty="0"/>
              <a:t>Campione Polipropilene (9.8cm x 9.6cm, h=0.5 cm, 38.3 g). </a:t>
            </a:r>
          </a:p>
          <a:p>
            <a:pPr algn="l"/>
            <a:r>
              <a:rPr lang="it-IT" sz="1600" dirty="0" smtClean="0"/>
              <a:t>Piastra </a:t>
            </a:r>
            <a:r>
              <a:rPr lang="it-IT" sz="1600" dirty="0"/>
              <a:t>di carico = piastra circolare (Ø=10cm, h=2.4cm, 1429.3 g), </a:t>
            </a:r>
            <a:r>
              <a:rPr lang="it-IT" sz="1600" b="1" dirty="0"/>
              <a:t>attaccata </a:t>
            </a:r>
            <a:r>
              <a:rPr lang="it-IT" sz="1600" b="1" dirty="0" smtClean="0"/>
              <a:t>SENZA </a:t>
            </a:r>
            <a:r>
              <a:rPr lang="it-IT" sz="1600" b="1" dirty="0"/>
              <a:t>biadesivo</a:t>
            </a:r>
          </a:p>
          <a:p>
            <a:pPr algn="l"/>
            <a:r>
              <a:rPr lang="it-IT" sz="1600" dirty="0"/>
              <a:t>a2 = Accelerometro 352C03 (magnete).</a:t>
            </a:r>
          </a:p>
          <a:p>
            <a:pPr algn="l"/>
            <a:r>
              <a:rPr lang="it-IT" sz="1600" dirty="0"/>
              <a:t>Punta = Metallica.</a:t>
            </a:r>
          </a:p>
          <a:p>
            <a:pPr algn="l"/>
            <a:r>
              <a:rPr lang="it-IT" sz="1600" dirty="0"/>
              <a:t>Colpi vicino a2 (di lato).</a:t>
            </a:r>
          </a:p>
          <a:p>
            <a:pPr algn="l"/>
            <a:r>
              <a:rPr lang="it-IT" sz="1600" u="sng" dirty="0"/>
              <a:t>2 ripetizioni</a:t>
            </a:r>
            <a:r>
              <a:rPr lang="it-IT" sz="1600" u="sng" dirty="0" smtClean="0"/>
              <a:t>.</a:t>
            </a:r>
          </a:p>
          <a:p>
            <a:pPr algn="l"/>
            <a:endParaRPr lang="it-IT" sz="1600" u="sng" dirty="0" smtClean="0"/>
          </a:p>
          <a:p>
            <a:pPr algn="l"/>
            <a:endParaRPr lang="it-IT" sz="1600" u="sng" dirty="0" smtClean="0"/>
          </a:p>
          <a:p>
            <a:pPr algn="l"/>
            <a:endParaRPr lang="it-IT" sz="1600" u="sng" dirty="0"/>
          </a:p>
          <a:p>
            <a:pPr algn="l"/>
            <a:r>
              <a:rPr lang="it-IT" sz="1600" u="sng" dirty="0"/>
              <a:t>Prova </a:t>
            </a:r>
            <a:r>
              <a:rPr lang="it-IT" sz="1600" u="sng" dirty="0" smtClean="0"/>
              <a:t>3</a:t>
            </a:r>
            <a:endParaRPr lang="it-IT" sz="1600" u="sng" dirty="0"/>
          </a:p>
          <a:p>
            <a:pPr algn="l"/>
            <a:r>
              <a:rPr lang="it-IT" sz="1600" b="1" dirty="0"/>
              <a:t>Campione cilindrico plastica bianca (teflon) con 5 fori (Ø=10cm, h=1cm, 70.5 g).</a:t>
            </a:r>
          </a:p>
          <a:p>
            <a:pPr algn="l"/>
            <a:r>
              <a:rPr lang="it-IT" sz="1600" dirty="0" smtClean="0"/>
              <a:t>Piastra </a:t>
            </a:r>
            <a:r>
              <a:rPr lang="it-IT" sz="1600" dirty="0"/>
              <a:t>di carico = piastra circolare (Ø=10cm, h=2.4cm, 1429.3 g), </a:t>
            </a:r>
            <a:r>
              <a:rPr lang="it-IT" sz="1600" b="1" dirty="0"/>
              <a:t>attaccata SENZA biadesivo </a:t>
            </a:r>
            <a:endParaRPr lang="it-IT" sz="1600" b="1" dirty="0" smtClean="0"/>
          </a:p>
          <a:p>
            <a:pPr algn="l"/>
            <a:r>
              <a:rPr lang="it-IT" sz="1600" dirty="0" smtClean="0"/>
              <a:t>a2 </a:t>
            </a:r>
            <a:r>
              <a:rPr lang="it-IT" sz="1600" dirty="0"/>
              <a:t>= Accelerometro 352C03 (magnete).</a:t>
            </a:r>
          </a:p>
          <a:p>
            <a:pPr algn="l"/>
            <a:r>
              <a:rPr lang="it-IT" sz="1600" dirty="0"/>
              <a:t>Punta = Metallica.</a:t>
            </a:r>
          </a:p>
          <a:p>
            <a:pPr algn="l"/>
            <a:r>
              <a:rPr lang="it-IT" sz="1600" dirty="0"/>
              <a:t>Colpi vicino a2 (di lato).</a:t>
            </a:r>
          </a:p>
          <a:p>
            <a:pPr algn="l"/>
            <a:r>
              <a:rPr lang="it-IT" sz="1600" u="sng" dirty="0"/>
              <a:t>2 ripetizioni.</a:t>
            </a:r>
          </a:p>
          <a:p>
            <a:pPr algn="l"/>
            <a:endParaRPr lang="it-IT" sz="1600" u="sng" dirty="0" smtClean="0"/>
          </a:p>
          <a:p>
            <a:pPr algn="l"/>
            <a:endParaRPr lang="it-IT" sz="1600" u="sng" dirty="0"/>
          </a:p>
          <a:p>
            <a:pPr algn="l"/>
            <a:endParaRPr lang="it-IT" sz="1600" u="sng" dirty="0"/>
          </a:p>
          <a:p>
            <a:pPr algn="l"/>
            <a:endParaRPr lang="it-IT" sz="1600" u="sng" dirty="0"/>
          </a:p>
          <a:p>
            <a:pPr algn="l"/>
            <a:endParaRPr lang="it-IT" sz="1600" u="sng" dirty="0" smtClean="0"/>
          </a:p>
          <a:p>
            <a:pPr algn="l"/>
            <a:endParaRPr lang="it-IT" sz="1600" u="sng" dirty="0" smtClean="0"/>
          </a:p>
        </p:txBody>
      </p:sp>
      <p:sp>
        <p:nvSpPr>
          <p:cNvPr id="39" name="Disco magnetico 38"/>
          <p:cNvSpPr/>
          <p:nvPr/>
        </p:nvSpPr>
        <p:spPr>
          <a:xfrm>
            <a:off x="5728440" y="6002431"/>
            <a:ext cx="1159379" cy="319271"/>
          </a:xfrm>
          <a:prstGeom prst="flowChartMagneticDisk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0" y="1"/>
            <a:ext cx="12192000" cy="778597"/>
          </a:xfrm>
        </p:spPr>
        <p:txBody>
          <a:bodyPr anchor="t">
            <a:normAutofit/>
          </a:bodyPr>
          <a:lstStyle/>
          <a:p>
            <a:r>
              <a:rPr lang="it-IT" sz="3200" dirty="0" smtClean="0"/>
              <a:t>2019_10_01</a:t>
            </a:r>
            <a:endParaRPr lang="it-IT" sz="3200" dirty="0"/>
          </a:p>
        </p:txBody>
      </p:sp>
      <p:sp>
        <p:nvSpPr>
          <p:cNvPr id="19" name="Ovale 18"/>
          <p:cNvSpPr/>
          <p:nvPr/>
        </p:nvSpPr>
        <p:spPr>
          <a:xfrm>
            <a:off x="552260" y="175240"/>
            <a:ext cx="2091351" cy="4758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smtClean="0"/>
              <a:t>Martellatore</a:t>
            </a:r>
            <a:endParaRPr lang="it-IT" dirty="0"/>
          </a:p>
        </p:txBody>
      </p:sp>
      <p:sp>
        <p:nvSpPr>
          <p:cNvPr id="32" name="Rettangolo 31"/>
          <p:cNvSpPr/>
          <p:nvPr/>
        </p:nvSpPr>
        <p:spPr>
          <a:xfrm>
            <a:off x="10203255" y="175240"/>
            <a:ext cx="1783533" cy="2849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3" name="CasellaDiTesto 32"/>
          <p:cNvSpPr txBox="1"/>
          <p:nvPr/>
        </p:nvSpPr>
        <p:spPr>
          <a:xfrm>
            <a:off x="10186465" y="196796"/>
            <a:ext cx="11859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b="1" dirty="0" smtClean="0"/>
              <a:t>Legenda</a:t>
            </a:r>
            <a:endParaRPr lang="it-IT" sz="1100" b="1" dirty="0"/>
          </a:p>
        </p:txBody>
      </p:sp>
      <p:sp>
        <p:nvSpPr>
          <p:cNvPr id="34" name="CasellaDiTesto 33"/>
          <p:cNvSpPr txBox="1"/>
          <p:nvPr/>
        </p:nvSpPr>
        <p:spPr>
          <a:xfrm>
            <a:off x="10800859" y="733655"/>
            <a:ext cx="11859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dirty="0" smtClean="0"/>
              <a:t>Punta metallica</a:t>
            </a:r>
            <a:endParaRPr lang="it-IT" sz="1100" dirty="0"/>
          </a:p>
        </p:txBody>
      </p:sp>
      <p:sp>
        <p:nvSpPr>
          <p:cNvPr id="35" name="Freccia in giù 34"/>
          <p:cNvSpPr/>
          <p:nvPr/>
        </p:nvSpPr>
        <p:spPr>
          <a:xfrm>
            <a:off x="10284277" y="648913"/>
            <a:ext cx="479834" cy="428119"/>
          </a:xfrm>
          <a:prstGeom prst="downArrow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6" name="Unità di visualizzazione grafica 35"/>
          <p:cNvSpPr/>
          <p:nvPr/>
        </p:nvSpPr>
        <p:spPr>
          <a:xfrm rot="16200000">
            <a:off x="10401216" y="1217006"/>
            <a:ext cx="390430" cy="335360"/>
          </a:xfrm>
          <a:prstGeom prst="flowChartDisplay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7" name="CasellaDiTesto 36"/>
          <p:cNvSpPr txBox="1"/>
          <p:nvPr/>
        </p:nvSpPr>
        <p:spPr>
          <a:xfrm>
            <a:off x="10872062" y="1257197"/>
            <a:ext cx="11859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dirty="0" smtClean="0"/>
              <a:t>Accelerometro2</a:t>
            </a:r>
            <a:endParaRPr lang="it-IT" sz="1100" dirty="0"/>
          </a:p>
        </p:txBody>
      </p:sp>
      <p:sp>
        <p:nvSpPr>
          <p:cNvPr id="40" name="CasellaDiTesto 39"/>
          <p:cNvSpPr txBox="1"/>
          <p:nvPr/>
        </p:nvSpPr>
        <p:spPr>
          <a:xfrm>
            <a:off x="10834198" y="1787184"/>
            <a:ext cx="11209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dirty="0" smtClean="0"/>
              <a:t>Piastra circolare</a:t>
            </a:r>
            <a:endParaRPr lang="it-IT" sz="1100" dirty="0"/>
          </a:p>
        </p:txBody>
      </p:sp>
      <p:grpSp>
        <p:nvGrpSpPr>
          <p:cNvPr id="4" name="Gruppo 3"/>
          <p:cNvGrpSpPr/>
          <p:nvPr/>
        </p:nvGrpSpPr>
        <p:grpSpPr>
          <a:xfrm>
            <a:off x="5985666" y="2042216"/>
            <a:ext cx="1159379" cy="517504"/>
            <a:chOff x="3717421" y="3033286"/>
            <a:chExt cx="743484" cy="442506"/>
          </a:xfrm>
        </p:grpSpPr>
        <p:sp>
          <p:nvSpPr>
            <p:cNvPr id="25" name="Disco magnetico 24"/>
            <p:cNvSpPr/>
            <p:nvPr/>
          </p:nvSpPr>
          <p:spPr>
            <a:xfrm>
              <a:off x="3717421" y="3287313"/>
              <a:ext cx="743484" cy="188479"/>
            </a:xfrm>
            <a:prstGeom prst="flowChartMagneticDisk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4" name="Disco magnetico 23"/>
            <p:cNvSpPr/>
            <p:nvPr/>
          </p:nvSpPr>
          <p:spPr>
            <a:xfrm>
              <a:off x="3717421" y="3160669"/>
              <a:ext cx="743484" cy="188479"/>
            </a:xfrm>
            <a:prstGeom prst="flowChartMagneticDisk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" name="Disco magnetico 2"/>
            <p:cNvSpPr/>
            <p:nvPr/>
          </p:nvSpPr>
          <p:spPr>
            <a:xfrm>
              <a:off x="3717421" y="3033286"/>
              <a:ext cx="743484" cy="188479"/>
            </a:xfrm>
            <a:prstGeom prst="flowChartMagneticDisk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30" name="Gruppo 29"/>
          <p:cNvGrpSpPr/>
          <p:nvPr/>
        </p:nvGrpSpPr>
        <p:grpSpPr>
          <a:xfrm>
            <a:off x="10357620" y="1799134"/>
            <a:ext cx="428714" cy="279044"/>
            <a:chOff x="3717421" y="3033286"/>
            <a:chExt cx="743484" cy="442506"/>
          </a:xfrm>
        </p:grpSpPr>
        <p:sp>
          <p:nvSpPr>
            <p:cNvPr id="43" name="Disco magnetico 42"/>
            <p:cNvSpPr/>
            <p:nvPr/>
          </p:nvSpPr>
          <p:spPr>
            <a:xfrm>
              <a:off x="3717421" y="3287313"/>
              <a:ext cx="743484" cy="188479"/>
            </a:xfrm>
            <a:prstGeom prst="flowChartMagneticDisk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45" name="Disco magnetico 44"/>
            <p:cNvSpPr/>
            <p:nvPr/>
          </p:nvSpPr>
          <p:spPr>
            <a:xfrm>
              <a:off x="3717421" y="3160669"/>
              <a:ext cx="743484" cy="188479"/>
            </a:xfrm>
            <a:prstGeom prst="flowChartMagneticDisk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46" name="Disco magnetico 45"/>
            <p:cNvSpPr/>
            <p:nvPr/>
          </p:nvSpPr>
          <p:spPr>
            <a:xfrm>
              <a:off x="3717421" y="3033286"/>
              <a:ext cx="743484" cy="188479"/>
            </a:xfrm>
            <a:prstGeom prst="flowChartMagneticDisk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42" name="Unità di visualizzazione grafica 41"/>
          <p:cNvSpPr/>
          <p:nvPr/>
        </p:nvSpPr>
        <p:spPr>
          <a:xfrm rot="16200000">
            <a:off x="6717076" y="1701738"/>
            <a:ext cx="390430" cy="335360"/>
          </a:xfrm>
          <a:prstGeom prst="flowChartDisplay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4" name="Freccia in giù 43"/>
          <p:cNvSpPr/>
          <p:nvPr/>
        </p:nvSpPr>
        <p:spPr>
          <a:xfrm>
            <a:off x="6137371" y="1681211"/>
            <a:ext cx="479834" cy="398757"/>
          </a:xfrm>
          <a:prstGeom prst="downArrow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52" name="Gruppo 51"/>
          <p:cNvGrpSpPr/>
          <p:nvPr/>
        </p:nvGrpSpPr>
        <p:grpSpPr>
          <a:xfrm>
            <a:off x="5721488" y="5533226"/>
            <a:ext cx="1159379" cy="517504"/>
            <a:chOff x="3717421" y="3033286"/>
            <a:chExt cx="743484" cy="442506"/>
          </a:xfrm>
        </p:grpSpPr>
        <p:sp>
          <p:nvSpPr>
            <p:cNvPr id="53" name="Disco magnetico 52"/>
            <p:cNvSpPr/>
            <p:nvPr/>
          </p:nvSpPr>
          <p:spPr>
            <a:xfrm>
              <a:off x="3717421" y="3287313"/>
              <a:ext cx="743484" cy="188479"/>
            </a:xfrm>
            <a:prstGeom prst="flowChartMagneticDisk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54" name="Disco magnetico 53"/>
            <p:cNvSpPr/>
            <p:nvPr/>
          </p:nvSpPr>
          <p:spPr>
            <a:xfrm>
              <a:off x="3717421" y="3160669"/>
              <a:ext cx="743484" cy="188479"/>
            </a:xfrm>
            <a:prstGeom prst="flowChartMagneticDisk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55" name="Disco magnetico 54"/>
            <p:cNvSpPr/>
            <p:nvPr/>
          </p:nvSpPr>
          <p:spPr>
            <a:xfrm>
              <a:off x="3717421" y="3033286"/>
              <a:ext cx="743484" cy="188479"/>
            </a:xfrm>
            <a:prstGeom prst="flowChartMagneticDisk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56" name="Unità di visualizzazione grafica 55"/>
          <p:cNvSpPr/>
          <p:nvPr/>
        </p:nvSpPr>
        <p:spPr>
          <a:xfrm rot="16200000">
            <a:off x="6452898" y="5192748"/>
            <a:ext cx="390430" cy="335360"/>
          </a:xfrm>
          <a:prstGeom prst="flowChartDisplay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7" name="Freccia in giù 56"/>
          <p:cNvSpPr/>
          <p:nvPr/>
        </p:nvSpPr>
        <p:spPr>
          <a:xfrm>
            <a:off x="5873193" y="5172221"/>
            <a:ext cx="479834" cy="398757"/>
          </a:xfrm>
          <a:prstGeom prst="downArrow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33739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Note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smtClean="0"/>
              <a:t>Conviene fare prove facendo cadere il martello dalla stessa altezza?</a:t>
            </a:r>
          </a:p>
          <a:p>
            <a:r>
              <a:rPr lang="it-IT" dirty="0" smtClean="0"/>
              <a:t>Esiste un metodo di incollaggio che non è (o è poco influenzato) dal valore della forza?(</a:t>
            </a:r>
            <a:r>
              <a:rPr lang="it-IT" dirty="0" err="1" smtClean="0"/>
              <a:t>attak</a:t>
            </a:r>
            <a:r>
              <a:rPr lang="it-IT" dirty="0" smtClean="0"/>
              <a:t> e biadesivo</a:t>
            </a:r>
            <a:r>
              <a:rPr lang="en-150" dirty="0" smtClean="0"/>
              <a:t>…</a:t>
            </a:r>
            <a:r>
              <a:rPr lang="it-IT" dirty="0" smtClean="0"/>
              <a:t>forse)</a:t>
            </a:r>
          </a:p>
          <a:p>
            <a:r>
              <a:rPr lang="it-IT" dirty="0" smtClean="0"/>
              <a:t>L’incollaggio influenza la forma del picco?</a:t>
            </a:r>
          </a:p>
          <a:p>
            <a:r>
              <a:rPr lang="it-IT" dirty="0" smtClean="0"/>
              <a:t>Confronto piastre: Piastra AC vs Legno? Le due piastre AC?</a:t>
            </a:r>
          </a:p>
        </p:txBody>
      </p:sp>
    </p:spTree>
    <p:extLst>
      <p:ext uri="{BB962C8B-B14F-4D97-AF65-F5344CB8AC3E}">
        <p14:creationId xmlns:p14="http://schemas.microsoft.com/office/powerpoint/2010/main" val="28640721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046" y="21137"/>
            <a:ext cx="2823779" cy="2085975"/>
          </a:xfrm>
          <a:prstGeom prst="rect">
            <a:avLst/>
          </a:prstGeom>
        </p:spPr>
      </p:pic>
      <p:pic>
        <p:nvPicPr>
          <p:cNvPr id="8" name="Immagin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1575" y="4428690"/>
            <a:ext cx="2290075" cy="2241002"/>
          </a:xfrm>
          <a:prstGeom prst="rect">
            <a:avLst/>
          </a:prstGeom>
        </p:spPr>
      </p:pic>
      <p:pic>
        <p:nvPicPr>
          <p:cNvPr id="2" name="Immagin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882" y="2231689"/>
            <a:ext cx="4433544" cy="2072424"/>
          </a:xfrm>
          <a:prstGeom prst="rect">
            <a:avLst/>
          </a:prstGeom>
        </p:spPr>
      </p:pic>
      <p:sp>
        <p:nvSpPr>
          <p:cNvPr id="3" name="Rettangolo 2"/>
          <p:cNvSpPr/>
          <p:nvPr/>
        </p:nvSpPr>
        <p:spPr>
          <a:xfrm>
            <a:off x="1088404" y="4800600"/>
            <a:ext cx="2531096" cy="847725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/>
          <p:cNvSpPr/>
          <p:nvPr/>
        </p:nvSpPr>
        <p:spPr>
          <a:xfrm>
            <a:off x="1085850" y="5841017"/>
            <a:ext cx="2531096" cy="322845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05965" y="5096753"/>
            <a:ext cx="1581150" cy="409575"/>
          </a:xfrm>
          <a:prstGeom prst="rect">
            <a:avLst/>
          </a:prstGeom>
        </p:spPr>
      </p:pic>
      <p:pic>
        <p:nvPicPr>
          <p:cNvPr id="12" name="Immagin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79646" y="1745793"/>
            <a:ext cx="6987611" cy="3044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3177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0" y="1"/>
            <a:ext cx="12192000" cy="778597"/>
          </a:xfrm>
        </p:spPr>
        <p:txBody>
          <a:bodyPr anchor="t">
            <a:normAutofit/>
          </a:bodyPr>
          <a:lstStyle/>
          <a:p>
            <a:r>
              <a:rPr lang="it-IT" sz="3200" dirty="0" smtClean="0"/>
              <a:t>2019_07_03</a:t>
            </a:r>
            <a:endParaRPr lang="it-IT" sz="3200" dirty="0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344032" y="778598"/>
            <a:ext cx="11516008" cy="5966234"/>
          </a:xfrm>
        </p:spPr>
        <p:txBody>
          <a:bodyPr/>
          <a:lstStyle/>
          <a:p>
            <a:pPr algn="l"/>
            <a:r>
              <a:rPr lang="it-IT" dirty="0" smtClean="0"/>
              <a:t>Campione=???</a:t>
            </a:r>
          </a:p>
          <a:p>
            <a:pPr algn="l"/>
            <a:r>
              <a:rPr lang="it-IT" dirty="0" smtClean="0"/>
              <a:t>a1=</a:t>
            </a:r>
            <a:r>
              <a:rPr lang="it-IT" dirty="0"/>
              <a:t>Accelerometro </a:t>
            </a:r>
            <a:r>
              <a:rPr lang="it-IT" dirty="0" smtClean="0"/>
              <a:t>32163;</a:t>
            </a:r>
          </a:p>
          <a:p>
            <a:pPr algn="l"/>
            <a:r>
              <a:rPr lang="it-IT" dirty="0" smtClean="0"/>
              <a:t>Piastra di carico = mini????????</a:t>
            </a:r>
          </a:p>
          <a:p>
            <a:pPr algn="l"/>
            <a:endParaRPr lang="it-IT" dirty="0" smtClean="0"/>
          </a:p>
          <a:p>
            <a:pPr algn="l"/>
            <a:r>
              <a:rPr lang="it-IT" dirty="0" smtClean="0"/>
              <a:t>m1, m2, m3=???????</a:t>
            </a:r>
          </a:p>
          <a:p>
            <a:pPr algn="l"/>
            <a:r>
              <a:rPr lang="it-IT" dirty="0" smtClean="0"/>
              <a:t>Punta: P=Plastica; R=</a:t>
            </a:r>
            <a:r>
              <a:rPr lang="it-IT" dirty="0" err="1" smtClean="0"/>
              <a:t>Rubber</a:t>
            </a:r>
            <a:r>
              <a:rPr lang="it-IT" dirty="0" smtClean="0"/>
              <a:t> (Gomma);</a:t>
            </a:r>
          </a:p>
          <a:p>
            <a:pPr algn="l"/>
            <a:endParaRPr lang="it-IT" dirty="0" smtClean="0"/>
          </a:p>
          <a:p>
            <a:pPr algn="l"/>
            <a:endParaRPr lang="it-IT" dirty="0" smtClean="0"/>
          </a:p>
          <a:p>
            <a:pPr algn="l"/>
            <a:r>
              <a:rPr lang="it-IT" dirty="0" smtClean="0"/>
              <a:t>Campione=???</a:t>
            </a:r>
          </a:p>
          <a:p>
            <a:pPr algn="l"/>
            <a:r>
              <a:rPr lang="it-IT" dirty="0" smtClean="0"/>
              <a:t>a2=Accelerometro 2;</a:t>
            </a:r>
          </a:p>
          <a:p>
            <a:pPr algn="l"/>
            <a:r>
              <a:rPr lang="it-IT" dirty="0" smtClean="0"/>
              <a:t>m1, m2, m3=???????</a:t>
            </a:r>
          </a:p>
          <a:p>
            <a:pPr algn="l"/>
            <a:r>
              <a:rPr lang="it-IT" dirty="0" smtClean="0"/>
              <a:t>Punta: P=Plastica; R=</a:t>
            </a:r>
            <a:r>
              <a:rPr lang="it-IT" dirty="0" err="1" smtClean="0"/>
              <a:t>Rubber</a:t>
            </a:r>
            <a:r>
              <a:rPr lang="it-IT" dirty="0" smtClean="0"/>
              <a:t> (Gomma);</a:t>
            </a:r>
          </a:p>
          <a:p>
            <a:pPr algn="l"/>
            <a:endParaRPr lang="it-IT" dirty="0" smtClean="0"/>
          </a:p>
          <a:p>
            <a:pPr algn="l"/>
            <a:endParaRPr lang="it-IT" dirty="0"/>
          </a:p>
          <a:p>
            <a:pPr algn="l"/>
            <a:endParaRPr lang="it-IT" dirty="0"/>
          </a:p>
        </p:txBody>
      </p:sp>
      <p:sp>
        <p:nvSpPr>
          <p:cNvPr id="6" name="Disco magnetico 5"/>
          <p:cNvSpPr/>
          <p:nvPr/>
        </p:nvSpPr>
        <p:spPr>
          <a:xfrm>
            <a:off x="7795032" y="1991763"/>
            <a:ext cx="1674892" cy="869132"/>
          </a:xfrm>
          <a:prstGeom prst="flowChartMagneticDisk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Freccia in giù 7"/>
          <p:cNvSpPr/>
          <p:nvPr/>
        </p:nvSpPr>
        <p:spPr>
          <a:xfrm>
            <a:off x="8392561" y="1124894"/>
            <a:ext cx="479834" cy="651850"/>
          </a:xfrm>
          <a:prstGeom prst="down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85997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0" y="1"/>
            <a:ext cx="12192000" cy="778597"/>
          </a:xfrm>
        </p:spPr>
        <p:txBody>
          <a:bodyPr anchor="t">
            <a:normAutofit/>
          </a:bodyPr>
          <a:lstStyle/>
          <a:p>
            <a:r>
              <a:rPr lang="it-IT" sz="3200" dirty="0" smtClean="0"/>
              <a:t>2019_07_04</a:t>
            </a:r>
            <a:endParaRPr lang="it-IT" sz="3200" dirty="0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344032" y="778598"/>
            <a:ext cx="11516008" cy="5966234"/>
          </a:xfrm>
        </p:spPr>
        <p:txBody>
          <a:bodyPr/>
          <a:lstStyle/>
          <a:p>
            <a:pPr algn="l"/>
            <a:r>
              <a:rPr lang="it-IT" dirty="0" smtClean="0"/>
              <a:t>Campione=???</a:t>
            </a:r>
          </a:p>
          <a:p>
            <a:pPr algn="l"/>
            <a:r>
              <a:rPr lang="it-IT" dirty="0"/>
              <a:t>a1 = Accelerometro 32163 (</a:t>
            </a:r>
            <a:r>
              <a:rPr lang="it-IT" dirty="0" err="1"/>
              <a:t>attak</a:t>
            </a:r>
            <a:r>
              <a:rPr lang="it-IT" dirty="0"/>
              <a:t>).</a:t>
            </a:r>
          </a:p>
          <a:p>
            <a:pPr algn="l"/>
            <a:r>
              <a:rPr lang="it-IT" dirty="0" smtClean="0"/>
              <a:t>Piastra di carico = mini????????</a:t>
            </a:r>
          </a:p>
          <a:p>
            <a:pPr lvl="1" algn="l"/>
            <a:r>
              <a:rPr lang="it-IT" sz="1600" dirty="0"/>
              <a:t>m1, m2, m3=???????</a:t>
            </a:r>
          </a:p>
          <a:p>
            <a:pPr algn="l"/>
            <a:r>
              <a:rPr lang="it-IT" dirty="0" smtClean="0"/>
              <a:t>Punta: P=Plastica; R=</a:t>
            </a:r>
            <a:r>
              <a:rPr lang="it-IT" dirty="0" err="1" smtClean="0"/>
              <a:t>Rubber</a:t>
            </a:r>
            <a:r>
              <a:rPr lang="it-IT" dirty="0" smtClean="0"/>
              <a:t> (Gomma);</a:t>
            </a:r>
          </a:p>
          <a:p>
            <a:pPr algn="l"/>
            <a:endParaRPr lang="it-IT" dirty="0" smtClean="0"/>
          </a:p>
          <a:p>
            <a:pPr algn="l"/>
            <a:endParaRPr lang="it-IT" dirty="0" smtClean="0"/>
          </a:p>
          <a:p>
            <a:pPr algn="l"/>
            <a:r>
              <a:rPr lang="it-IT" dirty="0" smtClean="0"/>
              <a:t>Campione=???</a:t>
            </a:r>
          </a:p>
          <a:p>
            <a:pPr algn="l"/>
            <a:r>
              <a:rPr lang="it-IT" dirty="0" smtClean="0"/>
              <a:t>a2=Accelerometro 2;??????????</a:t>
            </a:r>
          </a:p>
          <a:p>
            <a:pPr algn="l"/>
            <a:r>
              <a:rPr lang="it-IT" dirty="0" smtClean="0"/>
              <a:t>Piastra di carico = mini????????</a:t>
            </a:r>
          </a:p>
          <a:p>
            <a:pPr lvl="1" algn="l"/>
            <a:r>
              <a:rPr lang="it-IT" dirty="0" smtClean="0"/>
              <a:t>	</a:t>
            </a:r>
            <a:r>
              <a:rPr lang="it-IT" sz="1600" dirty="0" smtClean="0"/>
              <a:t>m1, m2, m3=???????</a:t>
            </a:r>
            <a:endParaRPr lang="it-IT" sz="1600" dirty="0"/>
          </a:p>
          <a:p>
            <a:pPr algn="l"/>
            <a:r>
              <a:rPr lang="it-IT" dirty="0" smtClean="0"/>
              <a:t>Punta: P=Plastica; R=</a:t>
            </a:r>
            <a:r>
              <a:rPr lang="it-IT" dirty="0" err="1" smtClean="0"/>
              <a:t>Rubber</a:t>
            </a:r>
            <a:r>
              <a:rPr lang="it-IT" dirty="0" smtClean="0"/>
              <a:t> (Gomma);</a:t>
            </a:r>
          </a:p>
          <a:p>
            <a:pPr algn="l"/>
            <a:endParaRPr lang="it-IT" dirty="0" smtClean="0"/>
          </a:p>
          <a:p>
            <a:pPr algn="l"/>
            <a:endParaRPr lang="it-IT" dirty="0"/>
          </a:p>
          <a:p>
            <a:pPr algn="l"/>
            <a:endParaRPr lang="it-IT" dirty="0"/>
          </a:p>
        </p:txBody>
      </p:sp>
      <p:sp>
        <p:nvSpPr>
          <p:cNvPr id="4" name="Disco magnetico 3"/>
          <p:cNvSpPr/>
          <p:nvPr/>
        </p:nvSpPr>
        <p:spPr>
          <a:xfrm>
            <a:off x="7795032" y="1991763"/>
            <a:ext cx="1674892" cy="869132"/>
          </a:xfrm>
          <a:prstGeom prst="flowChartMagneticDisk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Freccia in giù 5"/>
          <p:cNvSpPr/>
          <p:nvPr/>
        </p:nvSpPr>
        <p:spPr>
          <a:xfrm>
            <a:off x="8812153" y="1436398"/>
            <a:ext cx="479834" cy="651850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Unità di visualizzazione grafica 13"/>
          <p:cNvSpPr/>
          <p:nvPr/>
        </p:nvSpPr>
        <p:spPr>
          <a:xfrm rot="16200000">
            <a:off x="8197346" y="1752913"/>
            <a:ext cx="390430" cy="335360"/>
          </a:xfrm>
          <a:prstGeom prst="flowChartDisplay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5" name="Gruppo 14"/>
          <p:cNvGrpSpPr/>
          <p:nvPr/>
        </p:nvGrpSpPr>
        <p:grpSpPr>
          <a:xfrm>
            <a:off x="10186465" y="175240"/>
            <a:ext cx="1859012" cy="2150882"/>
            <a:chOff x="10186465" y="175240"/>
            <a:chExt cx="1859012" cy="2150882"/>
          </a:xfrm>
        </p:grpSpPr>
        <p:sp>
          <p:nvSpPr>
            <p:cNvPr id="16" name="Freccia in giù 15"/>
            <p:cNvSpPr/>
            <p:nvPr/>
          </p:nvSpPr>
          <p:spPr>
            <a:xfrm>
              <a:off x="10244631" y="611095"/>
              <a:ext cx="479834" cy="428119"/>
            </a:xfrm>
            <a:prstGeom prst="downArrow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7" name="Rettangolo 16"/>
            <p:cNvSpPr/>
            <p:nvPr/>
          </p:nvSpPr>
          <p:spPr>
            <a:xfrm>
              <a:off x="10203255" y="175240"/>
              <a:ext cx="1783533" cy="215088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8" name="Freccia in giù 17"/>
            <p:cNvSpPr/>
            <p:nvPr/>
          </p:nvSpPr>
          <p:spPr>
            <a:xfrm>
              <a:off x="10263025" y="1158508"/>
              <a:ext cx="479834" cy="428119"/>
            </a:xfrm>
            <a:prstGeom prst="down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9" name="Unità di visualizzazione grafica 18"/>
            <p:cNvSpPr/>
            <p:nvPr/>
          </p:nvSpPr>
          <p:spPr>
            <a:xfrm rot="16200000">
              <a:off x="10307747" y="1789858"/>
              <a:ext cx="390430" cy="335360"/>
            </a:xfrm>
            <a:prstGeom prst="flowChartDisplay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0" name="CasellaDiTesto 19"/>
            <p:cNvSpPr txBox="1"/>
            <p:nvPr/>
          </p:nvSpPr>
          <p:spPr>
            <a:xfrm>
              <a:off x="10812792" y="636257"/>
              <a:ext cx="118592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100" dirty="0" smtClean="0"/>
                <a:t>Punta di plastica</a:t>
              </a:r>
              <a:endParaRPr lang="it-IT" sz="1100" dirty="0"/>
            </a:p>
          </p:txBody>
        </p:sp>
        <p:sp>
          <p:nvSpPr>
            <p:cNvPr id="21" name="CasellaDiTesto 20"/>
            <p:cNvSpPr txBox="1"/>
            <p:nvPr/>
          </p:nvSpPr>
          <p:spPr>
            <a:xfrm>
              <a:off x="10798071" y="1233596"/>
              <a:ext cx="118592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100" dirty="0" smtClean="0"/>
                <a:t>Punta Gomma</a:t>
              </a:r>
              <a:endParaRPr lang="it-IT" sz="1100" dirty="0"/>
            </a:p>
          </p:txBody>
        </p:sp>
        <p:sp>
          <p:nvSpPr>
            <p:cNvPr id="22" name="CasellaDiTesto 21"/>
            <p:cNvSpPr txBox="1"/>
            <p:nvPr/>
          </p:nvSpPr>
          <p:spPr>
            <a:xfrm>
              <a:off x="10859548" y="1836954"/>
              <a:ext cx="118592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100" dirty="0" smtClean="0"/>
                <a:t>Accelerometro1</a:t>
              </a:r>
              <a:endParaRPr lang="it-IT" sz="1100" dirty="0"/>
            </a:p>
          </p:txBody>
        </p:sp>
        <p:sp>
          <p:nvSpPr>
            <p:cNvPr id="23" name="CasellaDiTesto 22"/>
            <p:cNvSpPr txBox="1"/>
            <p:nvPr/>
          </p:nvSpPr>
          <p:spPr>
            <a:xfrm>
              <a:off x="10186465" y="196796"/>
              <a:ext cx="118592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100" b="1" dirty="0" smtClean="0"/>
                <a:t>Legenda</a:t>
              </a:r>
              <a:endParaRPr lang="it-IT" sz="1100" b="1" dirty="0"/>
            </a:p>
          </p:txBody>
        </p:sp>
      </p:grpSp>
      <p:sp>
        <p:nvSpPr>
          <p:cNvPr id="24" name="Disco magnetico 23"/>
          <p:cNvSpPr/>
          <p:nvPr/>
        </p:nvSpPr>
        <p:spPr>
          <a:xfrm>
            <a:off x="7387435" y="4434690"/>
            <a:ext cx="1674892" cy="869132"/>
          </a:xfrm>
          <a:prstGeom prst="flowChartMagneticDisk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Freccia in giù 24"/>
          <p:cNvSpPr/>
          <p:nvPr/>
        </p:nvSpPr>
        <p:spPr>
          <a:xfrm>
            <a:off x="8367568" y="3906885"/>
            <a:ext cx="479834" cy="651850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Unità di visualizzazione grafica 25"/>
          <p:cNvSpPr/>
          <p:nvPr/>
        </p:nvSpPr>
        <p:spPr>
          <a:xfrm rot="16200000">
            <a:off x="7789749" y="4195840"/>
            <a:ext cx="390430" cy="335360"/>
          </a:xfrm>
          <a:prstGeom prst="flowChartDisplay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847977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0" y="1"/>
            <a:ext cx="12192000" cy="778597"/>
          </a:xfrm>
        </p:spPr>
        <p:txBody>
          <a:bodyPr anchor="t">
            <a:normAutofit/>
          </a:bodyPr>
          <a:lstStyle/>
          <a:p>
            <a:r>
              <a:rPr lang="it-IT" sz="3200" dirty="0" smtClean="0"/>
              <a:t>2019_07_10</a:t>
            </a:r>
            <a:endParaRPr lang="it-IT" sz="3200" dirty="0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344032" y="778598"/>
            <a:ext cx="11516008" cy="5966234"/>
          </a:xfrm>
        </p:spPr>
        <p:txBody>
          <a:bodyPr/>
          <a:lstStyle/>
          <a:p>
            <a:pPr algn="l"/>
            <a:r>
              <a:rPr lang="it-IT" dirty="0" smtClean="0"/>
              <a:t>Campione 0 </a:t>
            </a:r>
            <a:r>
              <a:rPr lang="pt-BR" dirty="0"/>
              <a:t>(Ø</a:t>
            </a:r>
            <a:r>
              <a:rPr lang="pt-BR" dirty="0" smtClean="0"/>
              <a:t>= 10cm</a:t>
            </a:r>
            <a:r>
              <a:rPr lang="pt-BR" dirty="0"/>
              <a:t>, h</a:t>
            </a:r>
            <a:r>
              <a:rPr lang="pt-BR" dirty="0" smtClean="0"/>
              <a:t>= 3.1 cm</a:t>
            </a:r>
            <a:r>
              <a:rPr lang="pt-BR" dirty="0"/>
              <a:t>, </a:t>
            </a:r>
            <a:r>
              <a:rPr lang="pt-BR" dirty="0" smtClean="0"/>
              <a:t>553.1 g).</a:t>
            </a:r>
            <a:endParaRPr lang="it-IT" dirty="0" smtClean="0"/>
          </a:p>
          <a:p>
            <a:pPr algn="l"/>
            <a:r>
              <a:rPr lang="it-IT" dirty="0"/>
              <a:t>a1 = Accelerometro 32163 (</a:t>
            </a:r>
            <a:r>
              <a:rPr lang="it-IT" dirty="0" err="1"/>
              <a:t>attak</a:t>
            </a:r>
            <a:r>
              <a:rPr lang="it-IT" dirty="0"/>
              <a:t>).</a:t>
            </a:r>
          </a:p>
          <a:p>
            <a:pPr algn="l"/>
            <a:r>
              <a:rPr lang="it-IT" dirty="0" smtClean="0"/>
              <a:t>Piastra di carico = mini.</a:t>
            </a:r>
          </a:p>
          <a:p>
            <a:pPr lvl="1" algn="l"/>
            <a:r>
              <a:rPr lang="it-IT" dirty="0" err="1" smtClean="0"/>
              <a:t>mN</a:t>
            </a:r>
            <a:r>
              <a:rPr lang="it-IT" dirty="0" smtClean="0"/>
              <a:t> = martellata punto Nord (N).</a:t>
            </a:r>
          </a:p>
          <a:p>
            <a:pPr algn="l"/>
            <a:r>
              <a:rPr lang="it-IT" dirty="0" smtClean="0"/>
              <a:t>Punta: P=Plastica.</a:t>
            </a:r>
          </a:p>
          <a:p>
            <a:pPr algn="l"/>
            <a:endParaRPr lang="it-IT" dirty="0"/>
          </a:p>
          <a:p>
            <a:pPr algn="l"/>
            <a:endParaRPr lang="it-IT" dirty="0"/>
          </a:p>
        </p:txBody>
      </p:sp>
      <p:sp>
        <p:nvSpPr>
          <p:cNvPr id="4" name="Disco magnetico 3"/>
          <p:cNvSpPr/>
          <p:nvPr/>
        </p:nvSpPr>
        <p:spPr>
          <a:xfrm>
            <a:off x="5993047" y="2439223"/>
            <a:ext cx="1674892" cy="869132"/>
          </a:xfrm>
          <a:prstGeom prst="flowChartMagneticDisk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Cubo 4"/>
          <p:cNvSpPr/>
          <p:nvPr/>
        </p:nvSpPr>
        <p:spPr>
          <a:xfrm>
            <a:off x="7126329" y="2113196"/>
            <a:ext cx="561314" cy="230860"/>
          </a:xfrm>
          <a:prstGeom prst="cube">
            <a:avLst>
              <a:gd name="adj" fmla="val 84017"/>
            </a:avLst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Freccia in giù 5"/>
          <p:cNvSpPr/>
          <p:nvPr/>
        </p:nvSpPr>
        <p:spPr>
          <a:xfrm>
            <a:off x="7171597" y="1576776"/>
            <a:ext cx="479834" cy="651850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Ovale 6"/>
          <p:cNvSpPr/>
          <p:nvPr/>
        </p:nvSpPr>
        <p:spPr>
          <a:xfrm>
            <a:off x="8446539" y="2228355"/>
            <a:ext cx="1080000" cy="1080000"/>
          </a:xfrm>
          <a:prstGeom prst="ellipse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Stella a 4 punte 7"/>
          <p:cNvSpPr/>
          <p:nvPr/>
        </p:nvSpPr>
        <p:spPr>
          <a:xfrm>
            <a:off x="8626539" y="2408355"/>
            <a:ext cx="720000" cy="720000"/>
          </a:xfrm>
          <a:prstGeom prst="star4">
            <a:avLst>
              <a:gd name="adj" fmla="val 914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Freccia in giù 8"/>
          <p:cNvSpPr/>
          <p:nvPr/>
        </p:nvSpPr>
        <p:spPr>
          <a:xfrm>
            <a:off x="8858557" y="1852870"/>
            <a:ext cx="225018" cy="437901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CasellaDiTesto 9"/>
          <p:cNvSpPr txBox="1"/>
          <p:nvPr/>
        </p:nvSpPr>
        <p:spPr>
          <a:xfrm>
            <a:off x="8807323" y="2172163"/>
            <a:ext cx="358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/>
              <a:t>N</a:t>
            </a:r>
            <a:endParaRPr lang="it-IT" dirty="0"/>
          </a:p>
        </p:txBody>
      </p:sp>
      <p:sp>
        <p:nvSpPr>
          <p:cNvPr id="12" name="CasellaDiTesto 11"/>
          <p:cNvSpPr txBox="1"/>
          <p:nvPr/>
        </p:nvSpPr>
        <p:spPr>
          <a:xfrm>
            <a:off x="8399557" y="2583012"/>
            <a:ext cx="358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O</a:t>
            </a:r>
          </a:p>
        </p:txBody>
      </p:sp>
      <p:sp>
        <p:nvSpPr>
          <p:cNvPr id="13" name="CasellaDiTesto 12"/>
          <p:cNvSpPr txBox="1"/>
          <p:nvPr/>
        </p:nvSpPr>
        <p:spPr>
          <a:xfrm>
            <a:off x="9266759" y="2583012"/>
            <a:ext cx="358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E</a:t>
            </a:r>
          </a:p>
        </p:txBody>
      </p:sp>
      <p:sp>
        <p:nvSpPr>
          <p:cNvPr id="14" name="CasellaDiTesto 13"/>
          <p:cNvSpPr txBox="1"/>
          <p:nvPr/>
        </p:nvSpPr>
        <p:spPr>
          <a:xfrm>
            <a:off x="8850912" y="3029023"/>
            <a:ext cx="358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S</a:t>
            </a:r>
          </a:p>
        </p:txBody>
      </p:sp>
      <p:sp>
        <p:nvSpPr>
          <p:cNvPr id="16" name="Unità di visualizzazione grafica 15"/>
          <p:cNvSpPr/>
          <p:nvPr/>
        </p:nvSpPr>
        <p:spPr>
          <a:xfrm rot="16200000">
            <a:off x="6571338" y="2141482"/>
            <a:ext cx="518311" cy="405146"/>
          </a:xfrm>
          <a:prstGeom prst="flowChartDisplay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25" name="Gruppo 24"/>
          <p:cNvGrpSpPr/>
          <p:nvPr/>
        </p:nvGrpSpPr>
        <p:grpSpPr>
          <a:xfrm>
            <a:off x="10186465" y="175240"/>
            <a:ext cx="1839415" cy="2150882"/>
            <a:chOff x="10186465" y="175240"/>
            <a:chExt cx="1839415" cy="2150882"/>
          </a:xfrm>
        </p:grpSpPr>
        <p:sp>
          <p:nvSpPr>
            <p:cNvPr id="17" name="Freccia in giù 16"/>
            <p:cNvSpPr/>
            <p:nvPr/>
          </p:nvSpPr>
          <p:spPr>
            <a:xfrm>
              <a:off x="10244631" y="611095"/>
              <a:ext cx="479834" cy="428119"/>
            </a:xfrm>
            <a:prstGeom prst="downArrow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8" name="Rettangolo 17"/>
            <p:cNvSpPr/>
            <p:nvPr/>
          </p:nvSpPr>
          <p:spPr>
            <a:xfrm>
              <a:off x="10203255" y="175240"/>
              <a:ext cx="1783533" cy="215088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0" name="Unità di visualizzazione grafica 19"/>
            <p:cNvSpPr/>
            <p:nvPr/>
          </p:nvSpPr>
          <p:spPr>
            <a:xfrm rot="16200000">
              <a:off x="10306256" y="1177547"/>
              <a:ext cx="390430" cy="335360"/>
            </a:xfrm>
            <a:prstGeom prst="flowChartDisplay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1" name="CasellaDiTesto 20"/>
            <p:cNvSpPr txBox="1"/>
            <p:nvPr/>
          </p:nvSpPr>
          <p:spPr>
            <a:xfrm>
              <a:off x="10812792" y="636257"/>
              <a:ext cx="118592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100" dirty="0" smtClean="0"/>
                <a:t>Punta di plastica</a:t>
              </a:r>
              <a:endParaRPr lang="it-IT" sz="1100" dirty="0"/>
            </a:p>
          </p:txBody>
        </p:sp>
        <p:sp>
          <p:nvSpPr>
            <p:cNvPr id="23" name="CasellaDiTesto 22"/>
            <p:cNvSpPr txBox="1"/>
            <p:nvPr/>
          </p:nvSpPr>
          <p:spPr>
            <a:xfrm>
              <a:off x="10839951" y="1224643"/>
              <a:ext cx="118592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100" dirty="0" smtClean="0"/>
                <a:t>Accelerometro1</a:t>
              </a:r>
              <a:endParaRPr lang="it-IT" sz="1100" dirty="0"/>
            </a:p>
          </p:txBody>
        </p:sp>
        <p:sp>
          <p:nvSpPr>
            <p:cNvPr id="24" name="CasellaDiTesto 23"/>
            <p:cNvSpPr txBox="1"/>
            <p:nvPr/>
          </p:nvSpPr>
          <p:spPr>
            <a:xfrm>
              <a:off x="10186465" y="196796"/>
              <a:ext cx="118592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100" b="1" dirty="0" smtClean="0"/>
                <a:t>Legenda</a:t>
              </a:r>
              <a:endParaRPr lang="it-IT" sz="1100" b="1" dirty="0"/>
            </a:p>
          </p:txBody>
        </p:sp>
      </p:grpSp>
      <p:sp>
        <p:nvSpPr>
          <p:cNvPr id="26" name="Connettore 25"/>
          <p:cNvSpPr/>
          <p:nvPr/>
        </p:nvSpPr>
        <p:spPr>
          <a:xfrm>
            <a:off x="8865268" y="2616338"/>
            <a:ext cx="252000" cy="252589"/>
          </a:xfrm>
          <a:prstGeom prst="flowChartConnector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2717282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1622</TotalTime>
  <Words>5420</Words>
  <Application>Microsoft Office PowerPoint</Application>
  <PresentationFormat>Widescreen</PresentationFormat>
  <Paragraphs>1675</Paragraphs>
  <Slides>59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59</vt:i4>
      </vt:variant>
    </vt:vector>
  </HeadingPairs>
  <TitlesOfParts>
    <vt:vector size="64" baseType="lpstr">
      <vt:lpstr>Arial</vt:lpstr>
      <vt:lpstr>Calibri</vt:lpstr>
      <vt:lpstr>Calibri Light</vt:lpstr>
      <vt:lpstr>Cambria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2019_07_03</vt:lpstr>
      <vt:lpstr>2019_07_04</vt:lpstr>
      <vt:lpstr>2019_07_10</vt:lpstr>
      <vt:lpstr>2019_07_11</vt:lpstr>
      <vt:lpstr>2019_07_12  (1/2)</vt:lpstr>
      <vt:lpstr>2019_07_12  (2/2)</vt:lpstr>
      <vt:lpstr>2019_07_15  </vt:lpstr>
      <vt:lpstr>2019_07_18  </vt:lpstr>
      <vt:lpstr>2019_07_19 (1/2)  </vt:lpstr>
      <vt:lpstr>2019_07_19 (2/2)  </vt:lpstr>
      <vt:lpstr>2019_07_23 (1/3)  </vt:lpstr>
      <vt:lpstr>2019_07_23 (2/3)  </vt:lpstr>
      <vt:lpstr>2019_07_23 (3/3)  </vt:lpstr>
      <vt:lpstr>2019_07_24   </vt:lpstr>
      <vt:lpstr>2019_07_26 (1/4)   </vt:lpstr>
      <vt:lpstr>2019_07_26 (2/4)   </vt:lpstr>
      <vt:lpstr>2019_07_26 (3/4)   </vt:lpstr>
      <vt:lpstr>2019_07_26 (4/4)   </vt:lpstr>
      <vt:lpstr>2019_07_29    </vt:lpstr>
      <vt:lpstr>2019_07_30 (1/2)    </vt:lpstr>
      <vt:lpstr>2019_07_30 (2/2)    </vt:lpstr>
      <vt:lpstr>2019_08_06 (1/3)    </vt:lpstr>
      <vt:lpstr>2019_08_06 (2/3)    </vt:lpstr>
      <vt:lpstr>2019_08_06 (3/3)   </vt:lpstr>
      <vt:lpstr>2019_08_07   </vt:lpstr>
      <vt:lpstr>2019_08_21   </vt:lpstr>
      <vt:lpstr>2019_08_23   </vt:lpstr>
      <vt:lpstr>2019_08_27   </vt:lpstr>
      <vt:lpstr>2019_08_28   </vt:lpstr>
      <vt:lpstr>2019_09_03 (1/2)   </vt:lpstr>
      <vt:lpstr>2019_09_03 (2/2)   </vt:lpstr>
      <vt:lpstr>2019_09_06   </vt:lpstr>
      <vt:lpstr>2019_09_10 (1/3)   </vt:lpstr>
      <vt:lpstr>2019_09_10 (2/3)   </vt:lpstr>
      <vt:lpstr>2019_09_10 (3/3)   </vt:lpstr>
      <vt:lpstr>2019_09_11 (1/3)   </vt:lpstr>
      <vt:lpstr>2019_09_11 (2/3)   </vt:lpstr>
      <vt:lpstr>2019_09_11 (3/3)   </vt:lpstr>
      <vt:lpstr>2019_09_13   </vt:lpstr>
      <vt:lpstr>2019_09_16 (1/3)   </vt:lpstr>
      <vt:lpstr>2019_09_16 (2/3)   </vt:lpstr>
      <vt:lpstr>2019_09_16 (3/3)  </vt:lpstr>
      <vt:lpstr>2019_09_17 (1/2)  </vt:lpstr>
      <vt:lpstr>2019_09_17 (2/2)  </vt:lpstr>
      <vt:lpstr>2019_09_18   </vt:lpstr>
      <vt:lpstr>2019_09_20   </vt:lpstr>
      <vt:lpstr>2019_09_23 (1/3)   </vt:lpstr>
      <vt:lpstr>2019_09_23 (2/3)   </vt:lpstr>
      <vt:lpstr>2019_09_23 (3/3)   </vt:lpstr>
      <vt:lpstr>2019_09_24(1/2)   </vt:lpstr>
      <vt:lpstr>2019_09_24(2/2)   </vt:lpstr>
      <vt:lpstr>2019_10_01</vt:lpstr>
      <vt:lpstr>Note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2019_07_03</dc:title>
  <dc:creator>Rosario F.</dc:creator>
  <cp:lastModifiedBy>User </cp:lastModifiedBy>
  <cp:revision>175</cp:revision>
  <dcterms:created xsi:type="dcterms:W3CDTF">2019-10-02T13:33:52Z</dcterms:created>
  <dcterms:modified xsi:type="dcterms:W3CDTF">2019-10-10T15:48:08Z</dcterms:modified>
</cp:coreProperties>
</file>